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71" r:id="rId1"/>
  </p:sldMasterIdLst>
  <p:notesMasterIdLst>
    <p:notesMasterId r:id="rId60"/>
  </p:notesMasterIdLst>
  <p:handoutMasterIdLst>
    <p:handoutMasterId r:id="rId61"/>
  </p:handoutMasterIdLst>
  <p:sldIdLst>
    <p:sldId id="331" r:id="rId2"/>
    <p:sldId id="517" r:id="rId3"/>
    <p:sldId id="532" r:id="rId4"/>
    <p:sldId id="553" r:id="rId5"/>
    <p:sldId id="515" r:id="rId6"/>
    <p:sldId id="534" r:id="rId7"/>
    <p:sldId id="570" r:id="rId8"/>
    <p:sldId id="571" r:id="rId9"/>
    <p:sldId id="554" r:id="rId10"/>
    <p:sldId id="513" r:id="rId11"/>
    <p:sldId id="502" r:id="rId12"/>
    <p:sldId id="540" r:id="rId13"/>
    <p:sldId id="527" r:id="rId14"/>
    <p:sldId id="365" r:id="rId15"/>
    <p:sldId id="497" r:id="rId16"/>
    <p:sldId id="427" r:id="rId17"/>
    <p:sldId id="364" r:id="rId18"/>
    <p:sldId id="426" r:id="rId19"/>
    <p:sldId id="544" r:id="rId20"/>
    <p:sldId id="421" r:id="rId21"/>
    <p:sldId id="422" r:id="rId22"/>
    <p:sldId id="443" r:id="rId23"/>
    <p:sldId id="545" r:id="rId24"/>
    <p:sldId id="573" r:id="rId25"/>
    <p:sldId id="572" r:id="rId26"/>
    <p:sldId id="569" r:id="rId27"/>
    <p:sldId id="562" r:id="rId28"/>
    <p:sldId id="552" r:id="rId29"/>
    <p:sldId id="556" r:id="rId30"/>
    <p:sldId id="266" r:id="rId31"/>
    <p:sldId id="548" r:id="rId32"/>
    <p:sldId id="558" r:id="rId33"/>
    <p:sldId id="549" r:id="rId34"/>
    <p:sldId id="559" r:id="rId35"/>
    <p:sldId id="574" r:id="rId36"/>
    <p:sldId id="560" r:id="rId37"/>
    <p:sldId id="536" r:id="rId38"/>
    <p:sldId id="546" r:id="rId39"/>
    <p:sldId id="547" r:id="rId40"/>
    <p:sldId id="564" r:id="rId41"/>
    <p:sldId id="561" r:id="rId42"/>
    <p:sldId id="542" r:id="rId43"/>
    <p:sldId id="551" r:id="rId44"/>
    <p:sldId id="414" r:id="rId45"/>
    <p:sldId id="435" r:id="rId46"/>
    <p:sldId id="425" r:id="rId47"/>
    <p:sldId id="447" r:id="rId48"/>
    <p:sldId id="420" r:id="rId49"/>
    <p:sldId id="431" r:id="rId50"/>
    <p:sldId id="362" r:id="rId51"/>
    <p:sldId id="419" r:id="rId52"/>
    <p:sldId id="486" r:id="rId53"/>
    <p:sldId id="508" r:id="rId54"/>
    <p:sldId id="506" r:id="rId55"/>
    <p:sldId id="507" r:id="rId56"/>
    <p:sldId id="555" r:id="rId57"/>
    <p:sldId id="565" r:id="rId58"/>
    <p:sldId id="567" r:id="rId5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opher Stephan" initials="" lastIdx="1" clrIdx="0"/>
  <p:cmAuthor id="1" name="Lu, M. (Meng)" initials="LM(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F44A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EF9BE-0FA2-48DA-84FE-81A116F7245C}">
  <a:tblStyle styleId="{0A5EF9BE-0FA2-48DA-84FE-81A116F7245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726EE045-7CFE-4BD8-B99E-9CB58A9A12CC}" styleName="Table_1">
    <a:wholeTbl>
      <a:tcTxStyle b="off" i="off">
        <a:font>
          <a:latin typeface="Calibri Light"/>
          <a:ea typeface="Calibri Light"/>
          <a:cs typeface="Calibri Light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8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EFE78FD-3301-49E6-A1A9-801F6E6B8A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EFE4CF-FDF7-4A6D-80F8-C03D1AD9F5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D5364-5166-4975-94DA-0001A4A5B9EE}" type="datetimeFigureOut">
              <a:rPr lang="en-GB" smtClean="0"/>
              <a:t>07/08/2020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8FB43-5C4B-43B2-A593-C47349719D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1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AFCE4-EFA0-4DEF-8EED-2E7AA3D358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4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459960-0D11-43C4-B1F1-4C38A95F73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50221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</a:pPr>
            <a:endParaRPr/>
          </a:p>
          <a:p>
            <a:pPr marL="457200" marR="0" lvl="1" indent="0" algn="l" rtl="0">
              <a:spcBef>
                <a:spcPts val="0"/>
              </a:spcBef>
            </a:pPr>
            <a:endParaRPr/>
          </a:p>
          <a:p>
            <a:pPr marL="914400" marR="0" lvl="2" indent="0" algn="l" rtl="0">
              <a:spcBef>
                <a:spcPts val="0"/>
              </a:spcBef>
            </a:pPr>
            <a:endParaRPr/>
          </a:p>
          <a:p>
            <a:pPr marL="1371600" marR="0" lvl="3" indent="0" algn="l" rtl="0">
              <a:spcBef>
                <a:spcPts val="0"/>
              </a:spcBef>
            </a:pPr>
            <a:endParaRPr/>
          </a:p>
          <a:p>
            <a:pPr marL="1828800" marR="0" lvl="4" indent="0" algn="l" rtl="0">
              <a:spcBef>
                <a:spcPts val="0"/>
              </a:spcBef>
            </a:pPr>
            <a:endParaRPr/>
          </a:p>
          <a:p>
            <a:pPr marL="2286000" marR="0" lvl="5" indent="0" algn="l" rtl="0">
              <a:spcBef>
                <a:spcPts val="0"/>
              </a:spcBef>
            </a:pPr>
            <a:endParaRPr/>
          </a:p>
          <a:p>
            <a:pPr marL="2743200" marR="0" lvl="6" indent="0" algn="l" rtl="0">
              <a:spcBef>
                <a:spcPts val="0"/>
              </a:spcBef>
            </a:pPr>
            <a:endParaRPr/>
          </a:p>
          <a:p>
            <a:pPr marL="3200400" marR="0" lvl="7" indent="0" algn="l" rtl="0">
              <a:spcBef>
                <a:spcPts val="0"/>
              </a:spcBef>
            </a:pPr>
            <a:endParaRPr/>
          </a:p>
          <a:p>
            <a:pPr marL="3657600" marR="0" lvl="8" indent="0" algn="l" rtl="0"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5984464"/>
      </p:ext>
    </p:extLst>
  </p:cSld>
  <p:clrMap bg1="lt1" tx1="dk1" bg2="dk2" tx2="lt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3588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1" y="4343401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164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5879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6BC5E4-C2ED-6A4F-93DB-B210DA26FDA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2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</a:pPr>
            <a:endParaRPr lang="nl-NL"/>
          </a:p>
          <a:p>
            <a:pPr marL="457200" marR="0" lvl="1" indent="0" algn="l" rtl="0">
              <a:spcBef>
                <a:spcPts val="0"/>
              </a:spcBef>
            </a:pPr>
            <a:endParaRPr lang="nl-NL"/>
          </a:p>
          <a:p>
            <a:pPr marL="914400" marR="0" lvl="2" indent="0" algn="l" rtl="0">
              <a:spcBef>
                <a:spcPts val="0"/>
              </a:spcBef>
            </a:pPr>
            <a:endParaRPr lang="nl-NL"/>
          </a:p>
          <a:p>
            <a:pPr marL="1371600" marR="0" lvl="3" indent="0" algn="l" rtl="0">
              <a:spcBef>
                <a:spcPts val="0"/>
              </a:spcBef>
            </a:pPr>
            <a:endParaRPr lang="nl-NL"/>
          </a:p>
          <a:p>
            <a:pPr marL="1828800" marR="0" lvl="4" indent="0" algn="l" rtl="0">
              <a:spcBef>
                <a:spcPts val="0"/>
              </a:spcBef>
            </a:pPr>
            <a:endParaRPr lang="nl-NL"/>
          </a:p>
          <a:p>
            <a:pPr marL="2286000" marR="0" lvl="5" indent="0" algn="l" rtl="0">
              <a:spcBef>
                <a:spcPts val="0"/>
              </a:spcBef>
            </a:pPr>
            <a:endParaRPr lang="nl-NL"/>
          </a:p>
          <a:p>
            <a:pPr marL="2743200" marR="0" lvl="6" indent="0" algn="l" rtl="0">
              <a:spcBef>
                <a:spcPts val="0"/>
              </a:spcBef>
            </a:pPr>
            <a:endParaRPr lang="nl-NL"/>
          </a:p>
          <a:p>
            <a:pPr marL="3200400" marR="0" lvl="7" indent="0" algn="l" rtl="0">
              <a:spcBef>
                <a:spcPts val="0"/>
              </a:spcBef>
            </a:pPr>
            <a:endParaRPr lang="nl-NL"/>
          </a:p>
          <a:p>
            <a:pPr marL="3657600" marR="0" lvl="8" indent="0" algn="l" rtl="0">
              <a:spcBef>
                <a:spcPts val="0"/>
              </a:spcBef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60770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19DFC-2D99-7F4B-935C-68B21929FF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67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05F149-5E35-834D-A238-541997D643D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el und Inhal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Abschnitts- überschrif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Zwei Inhalt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Inhalt mit Überschrif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Bild mit Überschrif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lvl="0" indent="0" rtl="0">
              <a:spcBef>
                <a:spcPts val="0"/>
              </a:spcBef>
              <a:buFont typeface="Calibri"/>
              <a:buNone/>
              <a:defRPr/>
            </a:lvl1pPr>
            <a:lvl2pPr marL="457200" lvl="1" indent="0" rtl="0">
              <a:spcBef>
                <a:spcPts val="0"/>
              </a:spcBef>
              <a:buFont typeface="Calibri"/>
              <a:buNone/>
              <a:defRPr/>
            </a:lvl2pPr>
            <a:lvl3pPr marL="914400" lvl="2" indent="0" rtl="0">
              <a:spcBef>
                <a:spcPts val="0"/>
              </a:spcBef>
              <a:buFont typeface="Calibri"/>
              <a:buNone/>
              <a:defRPr/>
            </a:lvl3pPr>
            <a:lvl4pPr marL="1371600" lvl="3" indent="0" rtl="0">
              <a:spcBef>
                <a:spcPts val="0"/>
              </a:spcBef>
              <a:buFont typeface="Calibri"/>
              <a:buNone/>
              <a:defRPr/>
            </a:lvl4pPr>
            <a:lvl5pPr marL="1828800" lvl="4" indent="0" rtl="0">
              <a:spcBef>
                <a:spcPts val="0"/>
              </a:spcBef>
              <a:buFont typeface="Calibri"/>
              <a:buNone/>
              <a:defRPr/>
            </a:lvl5pPr>
            <a:lvl6pPr marL="2286000" lvl="5" indent="0" rtl="0">
              <a:spcBef>
                <a:spcPts val="0"/>
              </a:spcBef>
              <a:buFont typeface="Calibri"/>
              <a:buNone/>
              <a:defRPr/>
            </a:lvl6pPr>
            <a:lvl7pPr marL="2743200" lvl="6" indent="0" rtl="0">
              <a:spcBef>
                <a:spcPts val="0"/>
              </a:spcBef>
              <a:buFont typeface="Calibri"/>
              <a:buNone/>
              <a:defRPr/>
            </a:lvl7pPr>
            <a:lvl8pPr marL="3200400" lvl="7" indent="0" rtl="0">
              <a:spcBef>
                <a:spcPts val="0"/>
              </a:spcBef>
              <a:buFont typeface="Calibri"/>
              <a:buNone/>
              <a:defRPr/>
            </a:lvl8pPr>
            <a:lvl9pPr marL="3657600" lvl="8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kaler Titel und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lvl="1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lvl="2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lvl="3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lvl="4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/>
            </a:lvl1pPr>
            <a:lvl2pPr marL="457200" marR="0" lvl="1" indent="0" algn="l" rtl="0">
              <a:spcBef>
                <a:spcPts val="0"/>
              </a:spcBef>
              <a:defRPr/>
            </a:lvl2pPr>
            <a:lvl3pPr marL="914400" marR="0" lvl="2" indent="0" algn="l" rtl="0">
              <a:spcBef>
                <a:spcPts val="0"/>
              </a:spcBef>
              <a:defRPr/>
            </a:lvl3pPr>
            <a:lvl4pPr marL="1371600" marR="0" lvl="3" indent="0" algn="l" rtl="0">
              <a:spcBef>
                <a:spcPts val="0"/>
              </a:spcBef>
              <a:defRPr/>
            </a:lvl4pPr>
            <a:lvl5pPr marL="1828800" marR="0" lvl="4" indent="0" algn="l" rtl="0">
              <a:spcBef>
                <a:spcPts val="0"/>
              </a:spcBef>
              <a:defRPr/>
            </a:lvl5pPr>
            <a:lvl6pPr marL="2286000" marR="0" lvl="5" indent="0" algn="l" rtl="0">
              <a:spcBef>
                <a:spcPts val="0"/>
              </a:spcBef>
              <a:defRPr/>
            </a:lvl6pPr>
            <a:lvl7pPr marL="2743200" marR="0" lvl="6" indent="0" algn="l" rtl="0">
              <a:spcBef>
                <a:spcPts val="0"/>
              </a:spcBef>
              <a:defRPr/>
            </a:lvl7pPr>
            <a:lvl8pPr marL="3200400" marR="0" lvl="7" indent="0" algn="l" rtl="0">
              <a:spcBef>
                <a:spcPts val="0"/>
              </a:spcBef>
              <a:defRPr/>
            </a:lvl8pPr>
            <a:lvl9pPr marL="365760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/>
              <a:t>‹#›</a:t>
            </a:fld>
            <a:endParaRPr lang="en-US" sz="13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fizz.phys.dal.ca/~atmos/martin/?page_id=23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meng0312.shinyapps.io/xgboost/?_ga=2.179522658.79817579.1592385947-986486774.159221647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7" Type="http://schemas.openxmlformats.org/officeDocument/2006/relationships/image" Target="../media/image47.png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image" Target="../media/image38.tiff"/><Relationship Id="rId7" Type="http://schemas.openxmlformats.org/officeDocument/2006/relationships/image" Target="../media/image11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10.tif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menglugeo/gap-mixed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tif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tiff"/><Relationship Id="rId5" Type="http://schemas.openxmlformats.org/officeDocument/2006/relationships/image" Target="../media/image54.tiff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nfluence.ecmwf.int/pages/viewpage.action?pageId=74764925" TargetMode="External"/><Relationship Id="rId2" Type="http://schemas.openxmlformats.org/officeDocument/2006/relationships/hyperlink" Target="https://www2.jpl.nasa.gov/srtm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7" Type="http://schemas.openxmlformats.org/officeDocument/2006/relationships/image" Target="../media/image13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xfrm>
            <a:off x="543467" y="1210271"/>
            <a:ext cx="8229600" cy="1605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Statistical methods in global NO</a:t>
            </a:r>
            <a:r>
              <a:rPr lang="en-US" sz="36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mapping</a:t>
            </a: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36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360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2590800" y="4724400"/>
            <a:ext cx="4572000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/>
          <p:nvPr/>
        </p:nvSpPr>
        <p:spPr>
          <a:xfrm>
            <a:off x="780551" y="5052019"/>
            <a:ext cx="7582897" cy="11914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-US" sz="2450" dirty="0">
                <a:latin typeface="Calibri"/>
                <a:ea typeface="Calibri"/>
                <a:cs typeface="Calibri"/>
                <a:sym typeface="Calibri"/>
              </a:rPr>
              <a:t>                             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800" dirty="0">
                <a:latin typeface="Calibri"/>
                <a:ea typeface="Calibri"/>
                <a:cs typeface="Calibri"/>
                <a:sym typeface="Calibri"/>
              </a:rPr>
              <a:t>University of Utrecht, The Netherlands</a:t>
            </a: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  <a:p>
            <a:pPr lvl="0" algn="ctr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Meng Lu </a:t>
            </a:r>
          </a:p>
          <a:p>
            <a:pPr lvl="0" algn="ctr" rtl="0">
              <a:spcBef>
                <a:spcPts val="0"/>
              </a:spcBef>
              <a:buNone/>
            </a:pPr>
            <a:endParaRPr sz="245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A1005-76DA-4215-9095-6C9AA5F6BB4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08571" y="640311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72AF01B-37CD-45BA-B36C-2B558EF61FF2}"/>
              </a:ext>
            </a:extLst>
          </p:cNvPr>
          <p:cNvGrpSpPr/>
          <p:nvPr/>
        </p:nvGrpSpPr>
        <p:grpSpPr>
          <a:xfrm>
            <a:off x="6465250" y="5489604"/>
            <a:ext cx="2100875" cy="807896"/>
            <a:chOff x="5810909" y="3950902"/>
            <a:chExt cx="2100875" cy="807896"/>
          </a:xfrm>
        </p:grpSpPr>
        <p:pic>
          <p:nvPicPr>
            <p:cNvPr id="6146" name="Picture 2" descr="Gerelateerde afbeelding">
              <a:extLst>
                <a:ext uri="{FF2B5EF4-FFF2-40B4-BE49-F238E27FC236}">
                  <a16:creationId xmlns:a16="http://schemas.microsoft.com/office/drawing/2014/main" id="{74D5453A-0E74-4D92-801A-A2D7C6A356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5810909" y="4348666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Gerelateerde afbeelding">
              <a:extLst>
                <a:ext uri="{FF2B5EF4-FFF2-40B4-BE49-F238E27FC236}">
                  <a16:creationId xmlns:a16="http://schemas.microsoft.com/office/drawing/2014/main" id="{9ED77832-BD21-4678-A601-01531FFD76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411232" y="437073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Gerelateerde afbeelding">
              <a:extLst>
                <a:ext uri="{FF2B5EF4-FFF2-40B4-BE49-F238E27FC236}">
                  <a16:creationId xmlns:a16="http://schemas.microsoft.com/office/drawing/2014/main" id="{C5CF7EB0-AC53-40AB-9EED-1D93F7E14C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011555" y="438306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Gerelateerde afbeelding">
              <a:extLst>
                <a:ext uri="{FF2B5EF4-FFF2-40B4-BE49-F238E27FC236}">
                  <a16:creationId xmlns:a16="http://schemas.microsoft.com/office/drawing/2014/main" id="{D3CD07AD-A87C-47C4-A125-72AAF3A1E8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711138" y="3961917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Gerelateerde afbeelding">
              <a:extLst>
                <a:ext uri="{FF2B5EF4-FFF2-40B4-BE49-F238E27FC236}">
                  <a16:creationId xmlns:a16="http://schemas.microsoft.com/office/drawing/2014/main" id="{7D683CE1-0151-421A-A9E5-DE9FA0578C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6095435" y="3950902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Gerelateerde afbeelding">
              <a:extLst>
                <a:ext uri="{FF2B5EF4-FFF2-40B4-BE49-F238E27FC236}">
                  <a16:creationId xmlns:a16="http://schemas.microsoft.com/office/drawing/2014/main" id="{E45EBAE0-DC43-440B-9DAF-EE89BF3B38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1" t="3981" r="4289" b="3334"/>
            <a:stretch/>
          </p:blipFill>
          <p:spPr bwMode="auto">
            <a:xfrm>
              <a:off x="7342731" y="3984624"/>
              <a:ext cx="569053" cy="37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http://www.tropomi.nl/wp-content/uploads/2013/11/precursor5_space.jpg">
            <a:extLst>
              <a:ext uri="{FF2B5EF4-FFF2-40B4-BE49-F238E27FC236}">
                <a16:creationId xmlns:a16="http://schemas.microsoft.com/office/drawing/2014/main" id="{74484BD4-6836-4DC3-AA39-699238B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824" y="2165449"/>
            <a:ext cx="3846243" cy="2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E93ED6-F9FB-42CA-B036-1BBBBAAFC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40" y="2166506"/>
            <a:ext cx="3573504" cy="259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51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259" y="1148576"/>
            <a:ext cx="7943211" cy="1489562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Surface concentration product based on remote sensing and GEOS-CHEM (2012)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0A5E11-A6B9-475F-AE33-B47F875ED978}"/>
              </a:ext>
            </a:extLst>
          </p:cNvPr>
          <p:cNvSpPr/>
          <p:nvPr/>
        </p:nvSpPr>
        <p:spPr>
          <a:xfrm>
            <a:off x="1215483" y="2526624"/>
            <a:ext cx="7136781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2000" dirty="0"/>
              <a:t>Chemical transportation models: GEOS-CHEM </a:t>
            </a:r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r>
              <a:rPr lang="en-US" sz="1800" dirty="0"/>
              <a:t>Surface NO2 product made using GEOS-CHEM together with GOME, SCIAMACHY, and GOME-2 satellite instruments. </a:t>
            </a:r>
            <a:r>
              <a:rPr lang="en-US" sz="1800" dirty="0">
                <a:hlinkClick r:id="rId2"/>
              </a:rPr>
              <a:t>http://fizz.phys.dal.ca/~atmos/martin/?page_id=232</a:t>
            </a:r>
            <a:endParaRPr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D9B2C9-41D7-4D4D-AC82-70158842D383}"/>
              </a:ext>
            </a:extLst>
          </p:cNvPr>
          <p:cNvSpPr/>
          <p:nvPr/>
        </p:nvSpPr>
        <p:spPr>
          <a:xfrm>
            <a:off x="991589" y="5709424"/>
            <a:ext cx="815241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Geddes, J. A., R.V. Martin, B. L. Boys, and A. van </a:t>
            </a:r>
            <a:r>
              <a:rPr lang="en-GB" dirty="0" err="1"/>
              <a:t>Donkelaar</a:t>
            </a:r>
            <a:r>
              <a:rPr lang="en-GB" dirty="0"/>
              <a:t>, </a:t>
            </a:r>
            <a:r>
              <a:rPr lang="en-GB" b="1" dirty="0"/>
              <a:t>Long-term trends worldwide in ambient NO2 concentrations inferred from satellite observations for exposure assessment</a:t>
            </a:r>
            <a:r>
              <a:rPr lang="en-GB" dirty="0"/>
              <a:t>, </a:t>
            </a:r>
            <a:r>
              <a:rPr lang="en-GB" i="1" dirty="0"/>
              <a:t>Environ. Health </a:t>
            </a:r>
            <a:r>
              <a:rPr lang="en-GB" i="1" dirty="0" err="1"/>
              <a:t>Perspec</a:t>
            </a:r>
            <a:r>
              <a:rPr lang="en-GB" i="1" dirty="0"/>
              <a:t>.</a:t>
            </a:r>
            <a:r>
              <a:rPr lang="en-GB" dirty="0"/>
              <a:t>, DOI:10.1289/ehp.1409567, 2015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51926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CBE76B-8DAA-4995-94F5-4CF7FF7156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DC4879-117B-4874-A239-FBE0F38B4443}"/>
              </a:ext>
            </a:extLst>
          </p:cNvPr>
          <p:cNvSpPr/>
          <p:nvPr/>
        </p:nvSpPr>
        <p:spPr>
          <a:xfrm>
            <a:off x="1955731" y="1131692"/>
            <a:ext cx="4086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Ground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 Data: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37" y="1926668"/>
            <a:ext cx="8863670" cy="40194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41709" y="1208637"/>
            <a:ext cx="851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1800" dirty="0">
                <a:cs typeface="Calibri" panose="020F0502020204030204" pitchFamily="34" charset="0"/>
              </a:rPr>
              <a:t>(2017)</a:t>
            </a:r>
          </a:p>
        </p:txBody>
      </p:sp>
    </p:spTree>
    <p:extLst>
      <p:ext uri="{BB962C8B-B14F-4D97-AF65-F5344CB8AC3E}">
        <p14:creationId xmlns:p14="http://schemas.microsoft.com/office/powerpoint/2010/main" val="4005813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1: Setup and data visualization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 the folder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query station measurements 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OpenAQ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API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Data_visualize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Plot_RS.Rmd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visualize TROPOMI, OMI satellite measurements, and the remote sensing-based surface concentration product.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run ”Section 1” for data exploration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0380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2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6063F8-BDF6-4040-80A8-3CE2B6DBF40A}"/>
              </a:ext>
            </a:extLst>
          </p:cNvPr>
          <p:cNvSpPr txBox="1"/>
          <p:nvPr/>
        </p:nvSpPr>
        <p:spPr>
          <a:xfrm>
            <a:off x="722312" y="5193323"/>
            <a:ext cx="86444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1940s                1950s            1970s – 1980s,       1990s                                             1997    2006                                          </a:t>
            </a:r>
          </a:p>
          <a:p>
            <a:r>
              <a:rPr lang="en-GB" dirty="0"/>
              <a:t>Walter Pitts        Turing test     AI winter                 boosting, Deep Blue, IBM              LSTM  Deep learning</a:t>
            </a:r>
          </a:p>
          <a:p>
            <a:r>
              <a:rPr lang="en-GB" dirty="0"/>
              <a:t>                                                                                                chess        Jeopardy  </a:t>
            </a:r>
          </a:p>
        </p:txBody>
      </p:sp>
    </p:spTree>
    <p:extLst>
      <p:ext uri="{BB962C8B-B14F-4D97-AF65-F5344CB8AC3E}">
        <p14:creationId xmlns:p14="http://schemas.microsoft.com/office/powerpoint/2010/main" val="1041398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>
            <a:extLst>
              <a:ext uri="{FF2B5EF4-FFF2-40B4-BE49-F238E27FC236}">
                <a16:creationId xmlns:a16="http://schemas.microsoft.com/office/drawing/2014/main" id="{94E95909-B765-4433-B434-CF774D8CE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99" y="11849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nl-NL" altLang="nl-N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5BC489-0001-BB47-ADF4-56D9BFCB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67970"/>
            <a:ext cx="8229600" cy="1143000"/>
          </a:xfrm>
        </p:spPr>
        <p:txBody>
          <a:bodyPr/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--</a:t>
            </a:r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 modelling and uncertainty</a:t>
            </a:r>
            <a:b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55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D79106D-9F14-7946-AB47-F959B6CBE66D}"/>
              </a:ext>
            </a:extLst>
          </p:cNvPr>
          <p:cNvGrpSpPr/>
          <p:nvPr/>
        </p:nvGrpSpPr>
        <p:grpSpPr>
          <a:xfrm>
            <a:off x="700474" y="2349987"/>
            <a:ext cx="3589826" cy="2542081"/>
            <a:chOff x="1348744" y="1990315"/>
            <a:chExt cx="4786434" cy="338944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7DAAA4-5749-4C11-88E6-6A4EF75B9E8A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population</a:t>
              </a:r>
              <a:endParaRPr lang="en-GB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59CC5DD-4843-47F4-B6FD-CA506F6E0B81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7BFB914-B5B5-442E-B951-740EC5E15083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5F510F-2150-49C1-810E-54E8C20BE5B9}"/>
                </a:ext>
              </a:extLst>
            </p:cNvPr>
            <p:cNvSpPr txBox="1"/>
            <p:nvPr/>
          </p:nvSpPr>
          <p:spPr>
            <a:xfrm>
              <a:off x="2385075" y="2682212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9F2AF1A-5DD7-416E-A614-6F37116CA098}"/>
                </a:ext>
              </a:extLst>
            </p:cNvPr>
            <p:cNvSpPr txBox="1"/>
            <p:nvPr/>
          </p:nvSpPr>
          <p:spPr>
            <a:xfrm>
              <a:off x="4771968" y="2694054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1000/km</a:t>
              </a:r>
              <a:r>
                <a:rPr lang="en-US" sz="1050" baseline="30000" dirty="0"/>
                <a:t>2</a:t>
              </a:r>
              <a:endParaRPr lang="en-GB" sz="1050" baseline="300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B293EBD-8CE3-40A7-9754-AE19A628E00A}"/>
                </a:ext>
              </a:extLst>
            </p:cNvPr>
            <p:cNvSpPr/>
            <p:nvPr/>
          </p:nvSpPr>
          <p:spPr>
            <a:xfrm>
              <a:off x="2247846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Traffic count </a:t>
              </a:r>
              <a:endParaRPr lang="en-GB" sz="1050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84444DF-936B-4093-A7D3-34DBC61EC31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1186C55-6DA5-435E-A591-17834D118F19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025B8A-9E46-4261-AA40-41E4C4AD1DCF}"/>
                </a:ext>
              </a:extLst>
            </p:cNvPr>
            <p:cNvSpPr txBox="1"/>
            <p:nvPr/>
          </p:nvSpPr>
          <p:spPr>
            <a:xfrm>
              <a:off x="1348744" y="4189076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&gt;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5C8D3FD-8301-4D92-9FEE-285ABAEADDDE}"/>
                </a:ext>
              </a:extLst>
            </p:cNvPr>
            <p:cNvSpPr txBox="1"/>
            <p:nvPr/>
          </p:nvSpPr>
          <p:spPr>
            <a:xfrm>
              <a:off x="3355294" y="4193633"/>
              <a:ext cx="136321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&lt; 500/</a:t>
              </a:r>
              <a:r>
                <a:rPr lang="en-US" sz="1050" dirty="0" err="1"/>
                <a:t>hr</a:t>
              </a:r>
              <a:endParaRPr lang="en-GB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D6B119-F859-4DB6-AD5E-B3E103C44C4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22.5 µg/m3</a:t>
              </a:r>
              <a:endParaRPr lang="en-GB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96820B4-0639-4E0C-A0C7-8D0A66CC8285}"/>
                </a:ext>
              </a:extLst>
            </p:cNvPr>
            <p:cNvSpPr/>
            <p:nvPr/>
          </p:nvSpPr>
          <p:spPr>
            <a:xfrm>
              <a:off x="3156574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20.0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12A9090-66DD-4EE0-B264-23976B3CD5F5}"/>
                </a:ext>
              </a:extLst>
            </p:cNvPr>
            <p:cNvSpPr/>
            <p:nvPr/>
          </p:nvSpPr>
          <p:spPr>
            <a:xfrm>
              <a:off x="4929936" y="3507280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10.0</a:t>
              </a:r>
            </a:p>
            <a:p>
              <a:pPr algn="ctr"/>
              <a:r>
                <a:rPr lang="en-US" sz="1050" dirty="0"/>
                <a:t>µg/m3</a:t>
              </a:r>
              <a:endParaRPr lang="en-GB" sz="1050" dirty="0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7317E2AA-0DFF-4D96-BB06-1D0E6D878759}"/>
              </a:ext>
            </a:extLst>
          </p:cNvPr>
          <p:cNvSpPr/>
          <p:nvPr/>
        </p:nvSpPr>
        <p:spPr>
          <a:xfrm>
            <a:off x="2820487" y="924472"/>
            <a:ext cx="7872704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regression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trees</a:t>
            </a:r>
          </a:p>
          <a:p>
            <a:r>
              <a:rPr lang="nl-NL" sz="15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82FA5F6-414F-6C46-AC50-634829789F3E}"/>
              </a:ext>
            </a:extLst>
          </p:cNvPr>
          <p:cNvGrpSpPr/>
          <p:nvPr/>
        </p:nvGrpSpPr>
        <p:grpSpPr>
          <a:xfrm>
            <a:off x="760190" y="2359965"/>
            <a:ext cx="3530110" cy="2542081"/>
            <a:chOff x="1428365" y="1990315"/>
            <a:chExt cx="4706813" cy="3389441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8805415-A4DD-2647-AD65-1809FF55EAC9}"/>
                </a:ext>
              </a:extLst>
            </p:cNvPr>
            <p:cNvSpPr/>
            <p:nvPr/>
          </p:nvSpPr>
          <p:spPr>
            <a:xfrm>
              <a:off x="3633156" y="1990315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Hungry</a:t>
              </a:r>
              <a:endParaRPr lang="en-GB" sz="1050" dirty="0"/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9447140-6414-0B49-AA9C-E862CB7B80AD}"/>
                </a:ext>
              </a:extLst>
            </p:cNvPr>
            <p:cNvCxnSpPr/>
            <p:nvPr/>
          </p:nvCxnSpPr>
          <p:spPr>
            <a:xfrm flipH="1">
              <a:off x="3344078" y="2561049"/>
              <a:ext cx="931178" cy="8832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6F5972D-1079-A746-B9BA-DBFA27ED5BEA}"/>
                </a:ext>
              </a:extLst>
            </p:cNvPr>
            <p:cNvCxnSpPr>
              <a:cxnSpLocks/>
            </p:cNvCxnSpPr>
            <p:nvPr/>
          </p:nvCxnSpPr>
          <p:spPr>
            <a:xfrm>
              <a:off x="4298253" y="2547728"/>
              <a:ext cx="947428" cy="9098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7280FD-D0BD-3C45-AFAA-C1E2809AE56D}"/>
                </a:ext>
              </a:extLst>
            </p:cNvPr>
            <p:cNvSpPr txBox="1"/>
            <p:nvPr/>
          </p:nvSpPr>
          <p:spPr>
            <a:xfrm>
              <a:off x="3128061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dirty="0"/>
                <a:t>yes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9A90210-5B1C-8E45-840C-24EA9807DBAD}"/>
                </a:ext>
              </a:extLst>
            </p:cNvPr>
            <p:cNvSpPr txBox="1"/>
            <p:nvPr/>
          </p:nvSpPr>
          <p:spPr>
            <a:xfrm>
              <a:off x="4771967" y="2694054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FE5C16A9-78E2-D743-B166-BE19DBC19608}"/>
                </a:ext>
              </a:extLst>
            </p:cNvPr>
            <p:cNvSpPr/>
            <p:nvPr/>
          </p:nvSpPr>
          <p:spPr>
            <a:xfrm>
              <a:off x="2239458" y="3534436"/>
              <a:ext cx="1402702" cy="5644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Local food</a:t>
              </a:r>
              <a:endParaRPr lang="en-GB" sz="1050" dirty="0"/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84E2361-E31B-A64E-A294-F70622E068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1840" y="4098911"/>
              <a:ext cx="797325" cy="716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3E8C545-D08E-FD41-84E5-5853651B2ED7}"/>
                </a:ext>
              </a:extLst>
            </p:cNvPr>
            <p:cNvCxnSpPr>
              <a:cxnSpLocks/>
            </p:cNvCxnSpPr>
            <p:nvPr/>
          </p:nvCxnSpPr>
          <p:spPr>
            <a:xfrm>
              <a:off x="2799165" y="4103787"/>
              <a:ext cx="729471" cy="7114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1156805-EEB9-9249-8565-88CD272D8AD3}"/>
                </a:ext>
              </a:extLst>
            </p:cNvPr>
            <p:cNvSpPr txBox="1"/>
            <p:nvPr/>
          </p:nvSpPr>
          <p:spPr>
            <a:xfrm>
              <a:off x="1780312" y="417583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Yes</a:t>
              </a:r>
              <a:endParaRPr lang="en-GB" sz="1050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5A8B992-AFA8-BD48-B9C3-843FA40AAD24}"/>
                </a:ext>
              </a:extLst>
            </p:cNvPr>
            <p:cNvSpPr txBox="1"/>
            <p:nvPr/>
          </p:nvSpPr>
          <p:spPr>
            <a:xfrm>
              <a:off x="3796619" y="4185709"/>
              <a:ext cx="136321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No</a:t>
              </a:r>
              <a:endParaRPr lang="en-GB" sz="1050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F01E285-FC4D-0E46-82A6-62913EEFA82C}"/>
                </a:ext>
              </a:extLst>
            </p:cNvPr>
            <p:cNvSpPr/>
            <p:nvPr/>
          </p:nvSpPr>
          <p:spPr>
            <a:xfrm>
              <a:off x="1428365" y="4887333"/>
              <a:ext cx="1018853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sausage</a:t>
              </a:r>
              <a:endParaRPr lang="en-GB" sz="1050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B09FC36-14F7-0542-9C10-2678575B0B9C}"/>
                </a:ext>
              </a:extLst>
            </p:cNvPr>
            <p:cNvSpPr/>
            <p:nvPr/>
          </p:nvSpPr>
          <p:spPr>
            <a:xfrm>
              <a:off x="3156574" y="4887333"/>
              <a:ext cx="1334698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Japanese food</a:t>
              </a:r>
              <a:endParaRPr lang="en-GB" sz="1050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94620B-FF61-064B-A9DA-953969FAF31F}"/>
                </a:ext>
              </a:extLst>
            </p:cNvPr>
            <p:cNvSpPr/>
            <p:nvPr/>
          </p:nvSpPr>
          <p:spPr>
            <a:xfrm>
              <a:off x="4771968" y="3507280"/>
              <a:ext cx="1176822" cy="492423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Do sports</a:t>
              </a:r>
              <a:endParaRPr lang="en-GB" sz="1050" dirty="0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888ABA20-5621-1047-A899-42E5F30E6815}"/>
              </a:ext>
            </a:extLst>
          </p:cNvPr>
          <p:cNvSpPr/>
          <p:nvPr/>
        </p:nvSpPr>
        <p:spPr>
          <a:xfrm>
            <a:off x="4991573" y="1968206"/>
            <a:ext cx="801450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altLang="zh-CN" sz="1600" b="1" dirty="0">
                <a:latin typeface="+mj-lt"/>
                <a:cs typeface="Calibri" panose="020F0502020204030204" pitchFamily="34" charset="0"/>
              </a:rPr>
              <a:t>Features:</a:t>
            </a:r>
          </a:p>
          <a:p>
            <a:endParaRPr lang="nl-NL" altLang="zh-CN" sz="1800" b="1" i="1" dirty="0">
              <a:latin typeface="+mj-lt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Non-parametric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Different kinds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Redundant variables are ignored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Handle missing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Small trees are easy to interpret</a:t>
            </a:r>
          </a:p>
          <a:p>
            <a:endParaRPr lang="nl-NL" altLang="zh-CN" sz="1800" dirty="0">
              <a:latin typeface="+mj-lt"/>
              <a:cs typeface="Calibri" panose="020F0502020204030204" pitchFamily="34" charset="0"/>
            </a:endParaRPr>
          </a:p>
          <a:p>
            <a:r>
              <a:rPr lang="nl-NL" altLang="zh-CN" sz="1800" dirty="0">
                <a:latin typeface="+mj-lt"/>
                <a:cs typeface="Calibri" panose="020F0502020204030204" pitchFamily="34" charset="0"/>
              </a:rPr>
              <a:t> </a:t>
            </a:r>
            <a:endParaRPr lang="nl-NL" sz="18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984386-542A-F54E-8EA7-F546D6B4882E}"/>
              </a:ext>
            </a:extLst>
          </p:cNvPr>
          <p:cNvSpPr txBox="1"/>
          <p:nvPr/>
        </p:nvSpPr>
        <p:spPr>
          <a:xfrm>
            <a:off x="310806" y="2131694"/>
            <a:ext cx="1634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 regression tree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876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42942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Ensemble trees</a:t>
            </a:r>
            <a:b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0F255F-6656-4C74-A7E4-5747118049A4}"/>
              </a:ext>
            </a:extLst>
          </p:cNvPr>
          <p:cNvSpPr txBox="1"/>
          <p:nvPr/>
        </p:nvSpPr>
        <p:spPr>
          <a:xfrm>
            <a:off x="1390740" y="4183842"/>
            <a:ext cx="52000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NL" sz="1800" b="1" i="1" dirty="0"/>
          </a:p>
          <a:p>
            <a:r>
              <a:rPr lang="nl-NL" sz="1800" b="1" dirty="0"/>
              <a:t>Dominance</a:t>
            </a:r>
          </a:p>
          <a:p>
            <a:r>
              <a:rPr lang="nl-NL" sz="1600" dirty="0"/>
              <a:t>Boosting &gt; Randomforest &gt; bagging &gt; single tree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2DDBC75-5281-4B54-81AB-BD4C978B42EB}"/>
              </a:ext>
            </a:extLst>
          </p:cNvPr>
          <p:cNvSpPr/>
          <p:nvPr/>
        </p:nvSpPr>
        <p:spPr>
          <a:xfrm>
            <a:off x="1390740" y="1815494"/>
            <a:ext cx="4572000" cy="20928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Bagging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Boosting </a:t>
            </a:r>
          </a:p>
          <a:p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226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i="1" dirty="0" err="1">
                <a:latin typeface="Calibri" panose="020F0502020204030204" pitchFamily="34" charset="0"/>
                <a:cs typeface="Calibri" panose="020F0502020204030204" pitchFamily="34" charset="0"/>
              </a:rPr>
              <a:t>Variance</a:t>
            </a:r>
            <a:r>
              <a:rPr lang="nl-NL" sz="2000" b="1" i="1" dirty="0">
                <a:latin typeface="Calibri" panose="020F0502020204030204" pitchFamily="34" charset="0"/>
                <a:cs typeface="Calibri" panose="020F0502020204030204" pitchFamily="34" charset="0"/>
              </a:rPr>
              <a:t> reduction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77674A-928B-4910-B61E-B54F63040852}"/>
              </a:ext>
            </a:extLst>
          </p:cNvPr>
          <p:cNvSpPr/>
          <p:nvPr/>
        </p:nvSpPr>
        <p:spPr>
          <a:xfrm>
            <a:off x="2266950" y="6158255"/>
            <a:ext cx="37609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i="1" dirty="0">
                <a:latin typeface="Calibri" panose="020F0502020204030204" pitchFamily="34" charset="0"/>
                <a:cs typeface="Calibri" panose="020F0502020204030204" pitchFamily="34" charset="0"/>
              </a:rPr>
              <a:t>(tunning parameter: number of trees, tree depth)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/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Identically distributed variables, each has variance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i="1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sz="18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 average of B of </a:t>
                </a:r>
                <a:r>
                  <a:rPr lang="en-US" sz="18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i.i.d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random variables has variance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the variables are not independent (but identically distributed) with positive pairwise correlation</a:t>
                </a:r>
                <a14:m>
                  <m:oMath xmlns:m="http://schemas.openxmlformats.org/officeDocument/2006/math">
                    <m:r>
                      <a:rPr lang="en-GB" sz="1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variance of the average:</a:t>
                </a:r>
              </a:p>
              <a:p>
                <a:endParaRPr 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m:rPr>
                              <m:sty m:val="p"/>
                            </m:rPr>
                            <a:rPr lang="en-US" sz="1800" i="1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GB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nl-NL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63BA0A4-1FF2-4859-8469-9FB538DFC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2213159"/>
                <a:ext cx="8305625" cy="2387064"/>
              </a:xfrm>
              <a:prstGeom prst="rect">
                <a:avLst/>
              </a:prstGeom>
              <a:blipFill>
                <a:blip r:embed="rId2"/>
                <a:stretch>
                  <a:fillRect l="-612" t="-529" b="-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11D6DE7B-8C6E-47EF-B9EF-02CABDE7FD17}"/>
              </a:ext>
            </a:extLst>
          </p:cNvPr>
          <p:cNvSpPr/>
          <p:nvPr/>
        </p:nvSpPr>
        <p:spPr>
          <a:xfrm>
            <a:off x="1783392" y="5368730"/>
            <a:ext cx="737041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“the more 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uncorrelated, the more you bringing down the variance”.</a:t>
            </a:r>
          </a:p>
        </p:txBody>
      </p:sp>
    </p:spTree>
    <p:extLst>
      <p:ext uri="{BB962C8B-B14F-4D97-AF65-F5344CB8AC3E}">
        <p14:creationId xmlns:p14="http://schemas.microsoft.com/office/powerpoint/2010/main" val="1062215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F9C06-6BE4-4B7E-AEB8-FCA2E6BA7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-US" smtClean="0"/>
              <a:pPr lvl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0E9B4-4181-47F3-9766-397195A5B2DB}"/>
              </a:ext>
            </a:extLst>
          </p:cNvPr>
          <p:cNvSpPr txBox="1"/>
          <p:nvPr/>
        </p:nvSpPr>
        <p:spPr>
          <a:xfrm>
            <a:off x="1666875" y="1323975"/>
            <a:ext cx="5162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  <a:p>
            <a:r>
              <a:rPr lang="nl-NL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1389B6-C229-488D-98D3-3EC70DE6EED0}"/>
              </a:ext>
            </a:extLst>
          </p:cNvPr>
          <p:cNvSpPr/>
          <p:nvPr/>
        </p:nvSpPr>
        <p:spPr>
          <a:xfrm>
            <a:off x="837468" y="3250049"/>
            <a:ext cx="814230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Limitation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on a hypothesis test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point, does not assess uncertainty </a:t>
            </a:r>
          </a:p>
          <a:p>
            <a:endParaRPr lang="nl-NL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b="1" dirty="0">
                <a:latin typeface="Calibri" panose="020F0502020204030204" pitchFamily="34" charset="0"/>
                <a:cs typeface="Calibri" panose="020F0502020204030204" pitchFamily="34" charset="0"/>
              </a:rPr>
              <a:t>Variations:</a:t>
            </a: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Recursive partition trees: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Hypothesis testing of dependency between variables and resursively fitting the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splitting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weight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nl-NL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Baysian based sampling and variable selection: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Baysian framework for 1 and 2 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i="1" dirty="0">
                <a:latin typeface="Calibri" panose="020F0502020204030204" pitchFamily="34" charset="0"/>
                <a:cs typeface="Calibri" panose="020F0502020204030204" pitchFamily="34" charset="0"/>
              </a:rPr>
              <a:t>Quantile random forest: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 quantiles (beyond the conditional mean)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0BE48-2845-46B2-84BA-9C2E3761036F}"/>
              </a:ext>
            </a:extLst>
          </p:cNvPr>
          <p:cNvSpPr/>
          <p:nvPr/>
        </p:nvSpPr>
        <p:spPr>
          <a:xfrm>
            <a:off x="2962274" y="1695281"/>
            <a:ext cx="57245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800" dirty="0"/>
              <a:t>For each tree:</a:t>
            </a:r>
          </a:p>
          <a:p>
            <a:endParaRPr lang="nl-NL" sz="1800" dirty="0"/>
          </a:p>
          <a:p>
            <a:pPr marL="342900" indent="-342900">
              <a:buFont typeface="+mj-lt"/>
              <a:buAutoNum type="arabicPeriod"/>
            </a:pPr>
            <a:r>
              <a:rPr lang="nl-NL" sz="1800" dirty="0" err="1"/>
              <a:t>Bootstraping</a:t>
            </a:r>
            <a:r>
              <a:rPr lang="nl-NL" sz="1800" dirty="0"/>
              <a:t> sample D* from the  training data D</a:t>
            </a:r>
          </a:p>
          <a:p>
            <a:pPr marL="342900" indent="-342900">
              <a:buFont typeface="+mj-lt"/>
              <a:buAutoNum type="arabicPeriod"/>
            </a:pPr>
            <a:r>
              <a:rPr lang="nl-NL" sz="1800" dirty="0"/>
              <a:t>Draw </a:t>
            </a:r>
            <a:r>
              <a:rPr lang="nl-NL" sz="1800" b="1" dirty="0"/>
              <a:t>m*</a:t>
            </a:r>
            <a:r>
              <a:rPr lang="nl-NL" sz="1800" dirty="0"/>
              <a:t> variables randomly from all variables m, pick the best split-point (variable),  split the node.</a:t>
            </a:r>
          </a:p>
        </p:txBody>
      </p:sp>
      <p:pic>
        <p:nvPicPr>
          <p:cNvPr id="9" name="Picture 4" descr="Afbeeldingsresultaat voor random forest tuning parameters">
            <a:extLst>
              <a:ext uri="{FF2B5EF4-FFF2-40B4-BE49-F238E27FC236}">
                <a16:creationId xmlns:a16="http://schemas.microsoft.com/office/drawing/2014/main" id="{C2711AA3-5A1B-4FA1-BBB7-657115F89A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53" r="-1159" b="39747"/>
          <a:stretch/>
        </p:blipFill>
        <p:spPr bwMode="auto">
          <a:xfrm>
            <a:off x="704849" y="1047105"/>
            <a:ext cx="1609726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D4D1EC-C71F-43C6-BA7B-12DE98C2C2C5}"/>
              </a:ext>
            </a:extLst>
          </p:cNvPr>
          <p:cNvSpPr txBox="1"/>
          <p:nvPr/>
        </p:nvSpPr>
        <p:spPr>
          <a:xfrm>
            <a:off x="3295650" y="585440"/>
            <a:ext cx="7286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altLang="zh-CN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48032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Hyperparameters: 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trees</a:t>
            </a: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of variables</a:t>
            </a:r>
          </a:p>
          <a:p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Minimum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at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leaf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(terminal) node.</a:t>
            </a:r>
          </a:p>
          <a:p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r>
              <a:rPr lang="nl-NL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8650" y="2213159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13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927" y="671241"/>
            <a:ext cx="7772400" cy="1362075"/>
          </a:xfrm>
        </p:spPr>
        <p:txBody>
          <a:bodyPr/>
          <a:lstStyle/>
          <a:p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1. Introduction to NO</a:t>
            </a:r>
            <a:r>
              <a:rPr lang="en-GB" sz="1800" b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 mapping and data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1 (10 mins): “getting ready”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install packages, visualize data, data exploration: paired correlations, spatial dependence and scatterplot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2. Machine learning methods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ensemble trees,  deep convolutional neural networks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2 + break (45 mins): “machine learning methods.”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 + Python (Kaggle)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3. Modelling process in practice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hands-on 3 (15 mins): “modelling process”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hyper-parameter optimization, bootstrapping-based cross-validation, mapping and compare spatial patterns of different predictions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12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2027-65EF-4B9B-8BF3-E9A9929ED2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886825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D05A61-19CB-49E2-9444-B8672B63880B}"/>
              </a:ext>
            </a:extLst>
          </p:cNvPr>
          <p:cNvSpPr/>
          <p:nvPr/>
        </p:nvSpPr>
        <p:spPr>
          <a:xfrm>
            <a:off x="438150" y="749201"/>
            <a:ext cx="826770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-- Reweight based on the previous trees, stage-wise fitting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0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successive tree is built for the prediction residuals of the preceding tree in an adaptive way to reduce bias.</a:t>
            </a:r>
          </a:p>
          <a:p>
            <a:endParaRPr lang="nl-NL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FFA79C-5350-40A2-AA00-DD756F4F0AC7}"/>
              </a:ext>
            </a:extLst>
          </p:cNvPr>
          <p:cNvSpPr/>
          <p:nvPr/>
        </p:nvSpPr>
        <p:spPr>
          <a:xfrm>
            <a:off x="438150" y="5058340"/>
            <a:ext cx="79821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 the gradient of the loss function (e.g. binomial, logistic, poison) by trees.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</a:p>
          <a:p>
            <a:endParaRPr lang="en-US" sz="1600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A0E56C-1753-E243-9B21-6F92375B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2764570"/>
            <a:ext cx="5260242" cy="22171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7E0246-5D63-6D41-99CE-C6B70103FD58}"/>
              </a:ext>
            </a:extLst>
          </p:cNvPr>
          <p:cNvSpPr txBox="1"/>
          <p:nvPr/>
        </p:nvSpPr>
        <p:spPr>
          <a:xfrm>
            <a:off x="6807932" y="3554746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Caculate</a:t>
            </a:r>
            <a:r>
              <a:rPr lang="en-GB" dirty="0"/>
              <a:t> the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047BE9-9DE2-B242-9395-EE894735EF37}"/>
              </a:ext>
            </a:extLst>
          </p:cNvPr>
          <p:cNvSpPr txBox="1"/>
          <p:nvPr/>
        </p:nvSpPr>
        <p:spPr>
          <a:xfrm>
            <a:off x="6807932" y="3873133"/>
            <a:ext cx="189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Fit a tree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8D234B-8B73-EA41-92B0-48F18955E288}"/>
              </a:ext>
            </a:extLst>
          </p:cNvPr>
          <p:cNvSpPr txBox="1"/>
          <p:nvPr/>
        </p:nvSpPr>
        <p:spPr>
          <a:xfrm>
            <a:off x="6807688" y="4159689"/>
            <a:ext cx="21335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Calculate residuals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89274E-F159-BC44-86BA-4F7AE6CD2293}"/>
              </a:ext>
            </a:extLst>
          </p:cNvPr>
          <p:cNvSpPr txBox="1"/>
          <p:nvPr/>
        </p:nvSpPr>
        <p:spPr>
          <a:xfrm>
            <a:off x="6807688" y="4438051"/>
            <a:ext cx="2314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Update the approximation</a:t>
            </a:r>
          </a:p>
        </p:txBody>
      </p:sp>
    </p:spTree>
    <p:extLst>
      <p:ext uri="{BB962C8B-B14F-4D97-AF65-F5344CB8AC3E}">
        <p14:creationId xmlns:p14="http://schemas.microsoft.com/office/powerpoint/2010/main" val="1953082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16F94-5B90-4CF0-B680-5547FE9DA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FF650-0E6C-4D98-B0CB-6BDA09F5C379}"/>
              </a:ext>
            </a:extLst>
          </p:cNvPr>
          <p:cNvSpPr/>
          <p:nvPr/>
        </p:nvSpPr>
        <p:spPr>
          <a:xfrm>
            <a:off x="1033462" y="5206999"/>
            <a:ext cx="7858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b="1" i="1" dirty="0">
                <a:cs typeface="Calibri" panose="020F0502020204030204" pitchFamily="34" charset="0"/>
              </a:rPr>
              <a:t>Stochastic Gradient Boosting</a:t>
            </a:r>
          </a:p>
          <a:p>
            <a:endParaRPr lang="en-US" dirty="0">
              <a:cs typeface="Calibri" panose="020F0502020204030204" pitchFamily="34" charset="0"/>
            </a:endParaRPr>
          </a:p>
          <a:p>
            <a:r>
              <a:rPr lang="en-US" dirty="0">
                <a:cs typeface="Calibri" panose="020F0502020204030204" pitchFamily="34" charset="0"/>
              </a:rPr>
              <a:t>Each consecutive tree is built for the prediction residuals (from all preceding trees) of an independently drawn random sample</a:t>
            </a:r>
            <a:endParaRPr lang="nl-NL" dirty="0"/>
          </a:p>
        </p:txBody>
      </p:sp>
      <p:pic>
        <p:nvPicPr>
          <p:cNvPr id="9218" name="Picture 2" descr="https://cdn-images-1.medium.com/max/800/0*uIa_Dz3czXO5iWyI.">
            <a:extLst>
              <a:ext uri="{FF2B5EF4-FFF2-40B4-BE49-F238E27FC236}">
                <a16:creationId xmlns:a16="http://schemas.microsoft.com/office/drawing/2014/main" id="{46800A2B-E771-4E41-9945-0B7070567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173947"/>
            <a:ext cx="4371975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8D56CC-790E-4290-9BEB-6EEE49783B54}"/>
              </a:ext>
            </a:extLst>
          </p:cNvPr>
          <p:cNvSpPr txBox="1"/>
          <p:nvPr/>
        </p:nvSpPr>
        <p:spPr>
          <a:xfrm>
            <a:off x="3552825" y="536516"/>
            <a:ext cx="5219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sz="2800" dirty="0"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Learning Rate</a:t>
            </a:r>
            <a:endParaRPr lang="nl-NL" sz="2800" dirty="0">
              <a:latin typeface="Calibri" panose="020F0502020204030204" pitchFamily="34" charset="0"/>
              <a:ea typeface="Xingkai TC Light" panose="02010600040101010101" pitchFamily="2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942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F373D-1A62-4C62-92FB-CEA2354932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2748370" y="696483"/>
            <a:ext cx="3932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XGBoost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algn="ctr">
              <a:buClr>
                <a:schemeClr val="dk1"/>
              </a:buClr>
            </a:pP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Exteme gradient boosting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1CB1EF6-B56C-48DC-A3C1-4C20505E0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05199"/>
            <a:ext cx="65" cy="810398"/>
          </a:xfrm>
          <a:prstGeom prst="rect">
            <a:avLst/>
          </a:prstGeom>
          <a:solidFill>
            <a:srgbClr val="C1E6C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nl-NL" altLang="nl-N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55D601-ED09-4C81-AAA8-79BD0F4BFA9E}"/>
              </a:ext>
            </a:extLst>
          </p:cNvPr>
          <p:cNvSpPr/>
          <p:nvPr/>
        </p:nvSpPr>
        <p:spPr>
          <a:xfrm>
            <a:off x="1048374" y="4421797"/>
            <a:ext cx="77223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Features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Parallel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computation</a:t>
            </a: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Objective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function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includes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model </a:t>
            </a:r>
            <a:r>
              <a:rPr lang="nl-NL" altLang="nl-NL" sz="2000" dirty="0" err="1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complexity</a:t>
            </a: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inherit"/>
                <a:cs typeface="Calibri" panose="020F050202020403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nl-NL" altLang="nl-NL" sz="2000" dirty="0">
              <a:solidFill>
                <a:srgbClr val="333333"/>
              </a:solidFill>
              <a:latin typeface="Calibri" panose="020F0502020204030204" pitchFamily="34" charset="0"/>
              <a:ea typeface="inherit"/>
              <a:cs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Support dense and sparse matrix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nl-NL" altLang="nl-NL" sz="2000" dirty="0">
                <a:solidFill>
                  <a:srgbClr val="333333"/>
                </a:solidFill>
                <a:latin typeface="Calibri" panose="020F0502020204030204" pitchFamily="34" charset="0"/>
                <a:ea typeface="Open Sans"/>
                <a:cs typeface="Calibri" panose="020F0502020204030204" pitchFamily="34" charset="0"/>
              </a:rPr>
              <a:t>Can costomize objective fucntions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2DBC5E8-D7BD-4A82-8F37-D0BAF95E70AF}"/>
              </a:ext>
            </a:extLst>
          </p:cNvPr>
          <p:cNvSpPr/>
          <p:nvPr/>
        </p:nvSpPr>
        <p:spPr>
          <a:xfrm>
            <a:off x="3183623" y="300319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dirty="0">
                <a:solidFill>
                  <a:schemeClr val="tx1"/>
                </a:solidFill>
                <a:latin typeface="+mn-lt"/>
              </a:rPr>
              <a:t>Cost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=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L</a:t>
            </a:r>
            <a:r>
              <a:rPr lang="en-GB" sz="1800" dirty="0" err="1">
                <a:solidFill>
                  <a:schemeClr val="tx1"/>
                </a:solidFill>
                <a:latin typeface="+mn-lt"/>
              </a:rPr>
              <a:t>oss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(θ)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chemeClr val="tx1"/>
                </a:solidFill>
                <a:latin typeface="+mn-lt"/>
              </a:rPr>
              <a:t>+</a:t>
            </a:r>
            <a:r>
              <a:rPr lang="en-US" sz="1800" dirty="0">
                <a:solidFill>
                  <a:schemeClr val="tx1"/>
                </a:solidFill>
                <a:latin typeface="+mn-lt"/>
              </a:rPr>
              <a:t> </a:t>
            </a:r>
            <a:r>
              <a:rPr lang="el-GR" sz="1800" dirty="0">
                <a:solidFill>
                  <a:srgbClr val="009999"/>
                </a:solidFill>
                <a:latin typeface="+mn-lt"/>
              </a:rPr>
              <a:t>Ω(θ)</a:t>
            </a:r>
            <a:br>
              <a:rPr lang="el-GR" sz="1800" dirty="0">
                <a:latin typeface="+mn-lt"/>
              </a:rPr>
            </a:br>
            <a:endParaRPr lang="nl-NL" sz="18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E011B2-F0B1-4700-A04B-B6E7CB9FAA47}"/>
              </a:ext>
            </a:extLst>
          </p:cNvPr>
          <p:cNvSpPr/>
          <p:nvPr/>
        </p:nvSpPr>
        <p:spPr>
          <a:xfrm>
            <a:off x="1048374" y="1945807"/>
            <a:ext cx="7722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Idea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800" dirty="0">
                <a:solidFill>
                  <a:srgbClr val="333333"/>
                </a:solidFill>
                <a:latin typeface="Calibri" panose="020F0502020204030204" pitchFamily="34" charset="0"/>
                <a:ea typeface="Xingkai TC Light" panose="02010600040101010101" pitchFamily="2" charset="-120"/>
                <a:cs typeface="Calibri" panose="020F0502020204030204" pitchFamily="34" charset="0"/>
              </a:rPr>
              <a:t>Not only impurity, but also model complexity</a:t>
            </a:r>
          </a:p>
        </p:txBody>
      </p:sp>
    </p:spTree>
    <p:extLst>
      <p:ext uri="{BB962C8B-B14F-4D97-AF65-F5344CB8AC3E}">
        <p14:creationId xmlns:p14="http://schemas.microsoft.com/office/powerpoint/2010/main" val="1227290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15410" y="1464335"/>
            <a:ext cx="795081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the number of leaves:  only add nodes if the “gain” is larger than a certain value.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Penalizing large values of leaves: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L1 norm regularization (Lasso path) on values of the terminal nodes 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L2 norm regularization (Ridge path) on values of the terminal nodes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7512BD-613F-4604-BFA9-7016D75997A1}"/>
              </a:ext>
            </a:extLst>
          </p:cNvPr>
          <p:cNvSpPr/>
          <p:nvPr/>
        </p:nvSpPr>
        <p:spPr>
          <a:xfrm>
            <a:off x="3437714" y="502430"/>
            <a:ext cx="2268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/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4E9A15E-F6DF-2943-9D1E-F9290FEE6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5754" y="3343098"/>
                <a:ext cx="3091039" cy="604653"/>
              </a:xfrm>
              <a:prstGeom prst="rect">
                <a:avLst/>
              </a:prstGeom>
              <a:blipFill>
                <a:blip r:embed="rId2"/>
                <a:stretch>
                  <a:fillRect l="-820" t="-112245" r="-1639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/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chr m:val="∑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𝑥𝑖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b="0" i="1" baseline="300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1E404C1-95AC-4940-A6E4-1D557347E1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575" y="4909656"/>
                <a:ext cx="3088218" cy="604653"/>
              </a:xfrm>
              <a:prstGeom prst="rect">
                <a:avLst/>
              </a:prstGeom>
              <a:blipFill>
                <a:blip r:embed="rId3"/>
                <a:stretch>
                  <a:fillRect l="-1639" t="-114583" r="-1639" b="-179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03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C9187-2AA3-CA47-B8DA-C8ACB03A45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/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1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  </m:t>
                      </m:r>
                      <m:nary>
                        <m:naryPr>
                          <m:chr m:val="∑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𝑥𝑖</m:t>
                                  </m:r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</m:e>
                          </m:nary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A80AC9F-5A17-3142-AE83-516130E91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581" y="1333365"/>
                <a:ext cx="3091039" cy="604653"/>
              </a:xfrm>
              <a:prstGeom prst="rect">
                <a:avLst/>
              </a:prstGeom>
              <a:blipFill>
                <a:blip r:embed="rId3"/>
                <a:stretch>
                  <a:fillRect l="-408" t="-112245" r="-1224" b="-1755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40869B80-86D9-2C41-87FF-62F78D75E888}"/>
              </a:ext>
            </a:extLst>
          </p:cNvPr>
          <p:cNvSpPr/>
          <p:nvPr/>
        </p:nvSpPr>
        <p:spPr>
          <a:xfrm>
            <a:off x="2364170" y="467900"/>
            <a:ext cx="40318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Isosphere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view of L1 norm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55924-ADE7-FB44-9871-2A34F5D18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962" y="2224485"/>
            <a:ext cx="6260351" cy="383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925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400326-15E8-A941-8364-19D98B4D7E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708310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L1 norm (Lasso)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  <m:d>
                                      <m:d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𝑥𝑖</m:t>
                                        </m:r>
                                      </m:e>
                                    </m:d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</m:nary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1400" b="0" i="1" u="none" strike="noStrike" cap="none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Arial"/>
                            </a:rPr>
                            <a:t>L2 norm (Ridge)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𝑥𝑖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GB" b="0" i="1" baseline="300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6ADA382D-DD69-EE4F-895E-E4D2BB6C5CC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3008082"/>
                  </p:ext>
                </p:extLst>
              </p:nvPr>
            </p:nvGraphicFramePr>
            <p:xfrm>
              <a:off x="344382" y="1566719"/>
              <a:ext cx="8526487" cy="3460898"/>
            </p:xfrm>
            <a:graphic>
              <a:graphicData uri="http://schemas.openxmlformats.org/drawingml/2006/table">
                <a:tbl>
                  <a:tblPr firstRow="1" bandRow="1">
                    <a:tableStyleId>{0A5EF9BE-0FA2-48DA-84FE-81A116F7245C}</a:tableStyleId>
                  </a:tblPr>
                  <a:tblGrid>
                    <a:gridCol w="1472543">
                      <a:extLst>
                        <a:ext uri="{9D8B030D-6E8A-4147-A177-3AD203B41FA5}">
                          <a16:colId xmlns:a16="http://schemas.microsoft.com/office/drawing/2014/main" val="4276150363"/>
                        </a:ext>
                      </a:extLst>
                    </a:gridCol>
                    <a:gridCol w="3040083">
                      <a:extLst>
                        <a:ext uri="{9D8B030D-6E8A-4147-A177-3AD203B41FA5}">
                          <a16:colId xmlns:a16="http://schemas.microsoft.com/office/drawing/2014/main" val="1373576104"/>
                        </a:ext>
                      </a:extLst>
                    </a:gridCol>
                    <a:gridCol w="2656534">
                      <a:extLst>
                        <a:ext uri="{9D8B030D-6E8A-4147-A177-3AD203B41FA5}">
                          <a16:colId xmlns:a16="http://schemas.microsoft.com/office/drawing/2014/main" val="3359611354"/>
                        </a:ext>
                      </a:extLst>
                    </a:gridCol>
                    <a:gridCol w="1357327">
                      <a:extLst>
                        <a:ext uri="{9D8B030D-6E8A-4147-A177-3AD203B41FA5}">
                          <a16:colId xmlns:a16="http://schemas.microsoft.com/office/drawing/2014/main" val="318255973"/>
                        </a:ext>
                      </a:extLst>
                    </a:gridCol>
                  </a:tblGrid>
                  <a:tr h="903605"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48750" t="-49296" r="-131667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NL"/>
                        </a:p>
                      </a:txBody>
                      <a:tcPr>
                        <a:blipFill>
                          <a:blip r:embed="rId2"/>
                          <a:stretch>
                            <a:fillRect l="-170813" t="-49296" r="-51196" b="-2845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88349471"/>
                      </a:ext>
                    </a:extLst>
                  </a:tr>
                  <a:tr h="524098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Robust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outliers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2470888"/>
                      </a:ext>
                    </a:extLst>
                  </a:tr>
                  <a:tr h="73152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Stability</a:t>
                          </a:r>
                        </a:p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Resistance to data adjustment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4641374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Computational</a:t>
                          </a:r>
                        </a:p>
                        <a:p>
                          <a:r>
                            <a:rPr lang="en-GB" dirty="0"/>
                            <a:t>difficulty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84420699"/>
                      </a:ext>
                    </a:extLst>
                  </a:tr>
                  <a:tr h="783515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Feature selection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958898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475DF15-869D-8547-BF4B-E50ECFD14C38}"/>
              </a:ext>
            </a:extLst>
          </p:cNvPr>
          <p:cNvSpPr/>
          <p:nvPr/>
        </p:nvSpPr>
        <p:spPr>
          <a:xfrm rot="19580536">
            <a:off x="5963968" y="3097974"/>
            <a:ext cx="327861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224A22E-5E3A-9D4E-9250-C2EA26B03F58}"/>
              </a:ext>
            </a:extLst>
          </p:cNvPr>
          <p:cNvSpPr/>
          <p:nvPr/>
        </p:nvSpPr>
        <p:spPr>
          <a:xfrm>
            <a:off x="3524991" y="2564753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324F51-3E4D-CA4B-BA59-CEAAB8D951D6}"/>
              </a:ext>
            </a:extLst>
          </p:cNvPr>
          <p:cNvSpPr/>
          <p:nvPr/>
        </p:nvSpPr>
        <p:spPr>
          <a:xfrm>
            <a:off x="5962203" y="382632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C205A4-888C-CB48-B50A-80D54CC93C3D}"/>
              </a:ext>
            </a:extLst>
          </p:cNvPr>
          <p:cNvSpPr/>
          <p:nvPr/>
        </p:nvSpPr>
        <p:spPr>
          <a:xfrm>
            <a:off x="3524991" y="4540931"/>
            <a:ext cx="332509" cy="32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30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7709F9C-F0EB-41F5-B860-C2C070CB4362}"/>
              </a:ext>
            </a:extLst>
          </p:cNvPr>
          <p:cNvSpPr/>
          <p:nvPr/>
        </p:nvSpPr>
        <p:spPr>
          <a:xfrm>
            <a:off x="643719" y="1567741"/>
            <a:ext cx="80145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F316E7-6EA5-4182-97B2-325EDAB31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45856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Control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overfitting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altLang="zh-CN" sz="2800" dirty="0">
                <a:latin typeface="Calibri" panose="020F0502020204030204" pitchFamily="34" charset="0"/>
                <a:cs typeface="Calibri" panose="020F0502020204030204" pitchFamily="34" charset="0"/>
              </a:rPr>
              <a:t>Post-processing  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BA0A4-1FF2-4859-8469-9FB538DFC91A}"/>
              </a:ext>
            </a:extLst>
          </p:cNvPr>
          <p:cNvSpPr txBox="1"/>
          <p:nvPr/>
        </p:nvSpPr>
        <p:spPr>
          <a:xfrm>
            <a:off x="620258" y="1869606"/>
            <a:ext cx="8305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E17C2-1AE2-5F4E-91FB-C1038B8A5340}"/>
              </a:ext>
            </a:extLst>
          </p:cNvPr>
          <p:cNvSpPr txBox="1"/>
          <p:nvPr/>
        </p:nvSpPr>
        <p:spPr>
          <a:xfrm>
            <a:off x="643719" y="1907110"/>
            <a:ext cx="3643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Aggregate trees using Lasso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049B5F-2E08-6942-9F6D-99092A8A5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19" y="2547731"/>
            <a:ext cx="7526215" cy="96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09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(1)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/Introduction/GeoHub2020.Rmd: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D7B33C-C10A-2949-89AD-985A725F0E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33332"/>
          <a:stretch/>
        </p:blipFill>
        <p:spPr>
          <a:xfrm>
            <a:off x="496196" y="3532220"/>
            <a:ext cx="2218358" cy="1473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939F6F-5E5D-2A40-844D-8BAF8A69E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7242" y="3532220"/>
            <a:ext cx="2180465" cy="1473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6E980C-4585-A34C-A795-01B03D674CD5}"/>
              </a:ext>
            </a:extLst>
          </p:cNvPr>
          <p:cNvSpPr txBox="1"/>
          <p:nvPr/>
        </p:nvSpPr>
        <p:spPr>
          <a:xfrm>
            <a:off x="496196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 tree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16A436-1147-0048-ACAD-E4752266C8FB}"/>
              </a:ext>
            </a:extLst>
          </p:cNvPr>
          <p:cNvSpPr txBox="1"/>
          <p:nvPr/>
        </p:nvSpPr>
        <p:spPr>
          <a:xfrm>
            <a:off x="2830408" y="5078975"/>
            <a:ext cx="9771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100 trees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6C720B-DA9A-2548-9CC3-CBC19824243B}"/>
              </a:ext>
            </a:extLst>
          </p:cNvPr>
          <p:cNvSpPr/>
          <p:nvPr/>
        </p:nvSpPr>
        <p:spPr>
          <a:xfrm>
            <a:off x="496196" y="5485182"/>
            <a:ext cx="4572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https://lumeng0312.shinyapps.io/xgboost/?_ga=2.179522658.79817579.1592385947-986486774.1592216474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76CDED-E99B-A642-9FAF-A0D6FD36A5C9}"/>
              </a:ext>
            </a:extLst>
          </p:cNvPr>
          <p:cNvSpPr/>
          <p:nvPr/>
        </p:nvSpPr>
        <p:spPr>
          <a:xfrm>
            <a:off x="496196" y="2509147"/>
            <a:ext cx="495503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apps:  </a:t>
            </a: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shiny_randomforest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shiny_xgboost</a:t>
            </a:r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nl-NL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app.r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nl-NL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5201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>
                <a:spLocks noChangeAspec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_2_25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14" y="3017505"/>
                <a:ext cx="1136469" cy="246221"/>
              </a:xfrm>
              <a:prstGeom prst="rect">
                <a:avLst/>
              </a:prstGeom>
              <a:blipFill>
                <a:blip r:embed="rId3"/>
                <a:stretch>
                  <a:fillRect l="-5556" r="-35556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4F10043-B70A-44A5-A5B4-5B3942AFFF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26" t="6165" r="3737" b="51511"/>
          <a:stretch/>
        </p:blipFill>
        <p:spPr>
          <a:xfrm>
            <a:off x="4369273" y="3335073"/>
            <a:ext cx="3988259" cy="23720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6DA017-CD17-4ED5-9072-244C10EB8E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58" t="54796" r="51779" b="2033"/>
          <a:stretch/>
        </p:blipFill>
        <p:spPr>
          <a:xfrm>
            <a:off x="786469" y="3335074"/>
            <a:ext cx="4133402" cy="242137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8681D13-4AB0-ED4C-8724-138EFEB2C30D}"/>
              </a:ext>
            </a:extLst>
          </p:cNvPr>
          <p:cNvSpPr/>
          <p:nvPr/>
        </p:nvSpPr>
        <p:spPr>
          <a:xfrm>
            <a:off x="2324100" y="1498070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𝑟𝑜𝑎𝑑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𝑐𝑙𝑎𝑠𝑠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  <a:ea typeface="Calibri" charset="0"/>
                          <a:cs typeface="Calibri" charset="0"/>
                        </a:rPr>
                        <m:t>_2_1000</m:t>
                      </m:r>
                    </m:oMath>
                  </m:oMathPara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3AF6B3-43C9-1643-AEA7-03BDD1EDB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92" y="3026588"/>
                <a:ext cx="1136469" cy="246221"/>
              </a:xfrm>
              <a:prstGeom prst="rect">
                <a:avLst/>
              </a:prstGeom>
              <a:blipFill>
                <a:blip r:embed="rId5"/>
                <a:stretch>
                  <a:fillRect l="-6667" r="-53333"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1458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9435DC-8A79-AE40-8DFC-E4C0970299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B17E68D-C30A-A344-91FC-12180C233B99}"/>
              </a:ext>
            </a:extLst>
          </p:cNvPr>
          <p:cNvGrpSpPr/>
          <p:nvPr/>
        </p:nvGrpSpPr>
        <p:grpSpPr>
          <a:xfrm>
            <a:off x="6414329" y="2227410"/>
            <a:ext cx="3342757" cy="3969762"/>
            <a:chOff x="8417751" y="-270771"/>
            <a:chExt cx="4315667" cy="509746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665F892-CDA8-DF44-B488-FDCAC5408B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6404" y="2252578"/>
              <a:ext cx="2574118" cy="2574118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9B0B6AE-A71D-524E-98E7-664E77EE76A8}"/>
                </a:ext>
              </a:extLst>
            </p:cNvPr>
            <p:cNvSpPr/>
            <p:nvPr/>
          </p:nvSpPr>
          <p:spPr>
            <a:xfrm>
              <a:off x="10116464" y="306640"/>
              <a:ext cx="254000" cy="24686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AD524D-413C-3342-A1C8-33C1D37B953C}"/>
                </a:ext>
              </a:extLst>
            </p:cNvPr>
            <p:cNvSpPr txBox="1"/>
            <p:nvPr/>
          </p:nvSpPr>
          <p:spPr>
            <a:xfrm>
              <a:off x="8417751" y="-270771"/>
              <a:ext cx="4315667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Road length within a buffer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3C459BD-4EBF-0148-A0D6-6DE14A13669F}"/>
                </a:ext>
              </a:extLst>
            </p:cNvPr>
            <p:cNvSpPr txBox="1"/>
            <p:nvPr/>
          </p:nvSpPr>
          <p:spPr>
            <a:xfrm>
              <a:off x="8491062" y="1902555"/>
              <a:ext cx="3504801" cy="474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Transportation networks   </a:t>
              </a:r>
            </a:p>
          </p:txBody>
        </p:sp>
        <p:sp>
          <p:nvSpPr>
            <p:cNvPr id="10" name="Down Arrow 9">
              <a:extLst>
                <a:ext uri="{FF2B5EF4-FFF2-40B4-BE49-F238E27FC236}">
                  <a16:creationId xmlns:a16="http://schemas.microsoft.com/office/drawing/2014/main" id="{EA480065-1FF4-3048-AC5C-F91ABA311F5F}"/>
                </a:ext>
              </a:extLst>
            </p:cNvPr>
            <p:cNvSpPr/>
            <p:nvPr/>
          </p:nvSpPr>
          <p:spPr>
            <a:xfrm>
              <a:off x="10116464" y="889048"/>
              <a:ext cx="254000" cy="842919"/>
            </a:xfrm>
            <a:prstGeom prst="downArrow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071C2AD-2F09-2140-B34C-5FF326D941BB}"/>
              </a:ext>
            </a:extLst>
          </p:cNvPr>
          <p:cNvSpPr/>
          <p:nvPr/>
        </p:nvSpPr>
        <p:spPr>
          <a:xfrm>
            <a:off x="2057401" y="1064316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Automatic feature extraction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69A2863-BE7E-B248-BCE9-85DDE6A57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39" y="2511491"/>
            <a:ext cx="5236322" cy="275329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B22CDCC-D040-0749-9A15-AD805BC77BD4}"/>
              </a:ext>
            </a:extLst>
          </p:cNvPr>
          <p:cNvSpPr/>
          <p:nvPr/>
        </p:nvSpPr>
        <p:spPr>
          <a:xfrm>
            <a:off x="2202872" y="2751354"/>
            <a:ext cx="593766" cy="609321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BF4D0116-6623-0A4C-9E83-257D40EE9DDD}"/>
              </a:ext>
            </a:extLst>
          </p:cNvPr>
          <p:cNvSpPr/>
          <p:nvPr/>
        </p:nvSpPr>
        <p:spPr>
          <a:xfrm>
            <a:off x="2422566" y="2971966"/>
            <a:ext cx="154379" cy="168099"/>
          </a:xfrm>
          <a:prstGeom prst="triangl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5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2" y="4431371"/>
            <a:ext cx="7772400" cy="1362075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Introduction and data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Part 1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0_Profession\PostDoc\2019\projects\presentations\CCSS\pics\7_fea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736" r="186" b="-1"/>
          <a:stretch/>
        </p:blipFill>
        <p:spPr bwMode="auto">
          <a:xfrm>
            <a:off x="1051081" y="2256310"/>
            <a:ext cx="7321405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463883" y="921812"/>
            <a:ext cx="44957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</a:p>
        </p:txBody>
      </p:sp>
      <p:pic>
        <p:nvPicPr>
          <p:cNvPr id="23" name="Picture 4" descr="C:\0_Profession\PostDoc\2019\projects\presentations\CCSS\pics\9_cnn07.png">
            <a:extLst>
              <a:ext uri="{FF2B5EF4-FFF2-40B4-BE49-F238E27FC236}">
                <a16:creationId xmlns:a16="http://schemas.microsoft.com/office/drawing/2014/main" id="{C15C4656-9777-354A-AB99-2DB9CDBCA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217" y="4293631"/>
            <a:ext cx="5786747" cy="122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1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a neuron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mbria Math" panose="02040503050406030204" pitchFamily="18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y = g</a:t>
                </a:r>
                <a:r>
                  <a:rPr lang="nl-NL" sz="2000" dirty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nl-NL" sz="20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  <m:sup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𝑤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𝑋</m:t>
                            </m:r>
                            <m:r>
                              <a:rPr lang="en-GB" sz="2000" b="0" i="1" baseline="-2500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𝑏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2672243F-A068-954B-962D-4976F36AC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745" y="4899605"/>
                <a:ext cx="3052593" cy="482120"/>
              </a:xfrm>
              <a:prstGeom prst="rect">
                <a:avLst/>
              </a:prstGeom>
              <a:blipFill>
                <a:blip r:embed="rId2"/>
                <a:stretch>
                  <a:fillRect l="-1660" t="-87179" b="-1384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43053E58-81A1-724F-B94C-BF6EB18E1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898" y="1170008"/>
            <a:ext cx="3172208" cy="23853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1D5942-7321-C04E-8B9F-023D460C9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626" y="3994609"/>
            <a:ext cx="2844821" cy="22176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FB59126-9D02-EF47-B1B2-E173CB486ABB}"/>
              </a:ext>
            </a:extLst>
          </p:cNvPr>
          <p:cNvSpPr txBox="1"/>
          <p:nvPr/>
        </p:nvSpPr>
        <p:spPr>
          <a:xfrm>
            <a:off x="2296186" y="2176477"/>
            <a:ext cx="687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Bias b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F7F0A0-0B1C-6548-89CB-E03D089A4A9E}"/>
              </a:ext>
            </a:extLst>
          </p:cNvPr>
          <p:cNvCxnSpPr>
            <a:cxnSpLocks/>
          </p:cNvCxnSpPr>
          <p:nvPr/>
        </p:nvCxnSpPr>
        <p:spPr>
          <a:xfrm>
            <a:off x="2801981" y="2470042"/>
            <a:ext cx="0" cy="26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9A0723A-84C3-5049-81BA-7494940674C9}"/>
              </a:ext>
            </a:extLst>
          </p:cNvPr>
          <p:cNvSpPr/>
          <p:nvPr/>
        </p:nvSpPr>
        <p:spPr>
          <a:xfrm>
            <a:off x="861338" y="1327042"/>
            <a:ext cx="28696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800" dirty="0">
                <a:latin typeface="Calibri" panose="020F0502020204030204" pitchFamily="34" charset="0"/>
                <a:cs typeface="Calibri" panose="020F0502020204030204" pitchFamily="34" charset="0"/>
              </a:rPr>
              <a:t> A single neuron: </a:t>
            </a:r>
            <a:r>
              <a:rPr lang="nl-NL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perceptron</a:t>
            </a:r>
            <a:endParaRPr lang="nl-NL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6FDD5AF-5FA2-584D-8770-30DB9595BEAA}"/>
              </a:ext>
            </a:extLst>
          </p:cNvPr>
          <p:cNvSpPr/>
          <p:nvPr/>
        </p:nvSpPr>
        <p:spPr>
          <a:xfrm>
            <a:off x="2215080" y="2846331"/>
            <a:ext cx="905308" cy="7775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sum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CD184B-BA4B-0448-B95A-7B12CD63E605}"/>
              </a:ext>
            </a:extLst>
          </p:cNvPr>
          <p:cNvSpPr/>
          <p:nvPr/>
        </p:nvSpPr>
        <p:spPr>
          <a:xfrm>
            <a:off x="993255" y="2415460"/>
            <a:ext cx="503036" cy="482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1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D086AD8-8258-6247-88FB-3EA86F0F1D40}"/>
              </a:ext>
            </a:extLst>
          </p:cNvPr>
          <p:cNvSpPr/>
          <p:nvPr/>
        </p:nvSpPr>
        <p:spPr>
          <a:xfrm>
            <a:off x="1000217" y="2972131"/>
            <a:ext cx="496074" cy="456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  <a:r>
              <a:rPr lang="en-GB" baseline="-25000" dirty="0"/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4B98F-F95E-5C4B-B805-AFF9C59A2008}"/>
              </a:ext>
            </a:extLst>
          </p:cNvPr>
          <p:cNvSpPr/>
          <p:nvPr/>
        </p:nvSpPr>
        <p:spPr>
          <a:xfrm>
            <a:off x="1007896" y="3842100"/>
            <a:ext cx="525746" cy="47237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x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5805C9-9478-2B46-8290-1BC3C2BB7FD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1496291" y="2656520"/>
            <a:ext cx="665018" cy="41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FB6B65-E0C5-8245-A659-AF051DABA036}"/>
              </a:ext>
            </a:extLst>
          </p:cNvPr>
          <p:cNvCxnSpPr>
            <a:cxnSpLocks/>
          </p:cNvCxnSpPr>
          <p:nvPr/>
        </p:nvCxnSpPr>
        <p:spPr>
          <a:xfrm flipV="1">
            <a:off x="1058096" y="3229452"/>
            <a:ext cx="1086051" cy="2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FC60433-1F40-1B4C-B213-707AABEC5372}"/>
              </a:ext>
            </a:extLst>
          </p:cNvPr>
          <p:cNvCxnSpPr>
            <a:cxnSpLocks/>
          </p:cNvCxnSpPr>
          <p:nvPr/>
        </p:nvCxnSpPr>
        <p:spPr>
          <a:xfrm flipV="1">
            <a:off x="1563439" y="3409249"/>
            <a:ext cx="647856" cy="603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2E3F6A7-3496-484E-BE42-2CC93ADA0E73}"/>
              </a:ext>
            </a:extLst>
          </p:cNvPr>
          <p:cNvCxnSpPr>
            <a:cxnSpLocks/>
          </p:cNvCxnSpPr>
          <p:nvPr/>
        </p:nvCxnSpPr>
        <p:spPr>
          <a:xfrm>
            <a:off x="3229036" y="3238765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A41F21D4-7F2B-954B-8D8A-CD8F791707F6}"/>
              </a:ext>
            </a:extLst>
          </p:cNvPr>
          <p:cNvSpPr/>
          <p:nvPr/>
        </p:nvSpPr>
        <p:spPr>
          <a:xfrm>
            <a:off x="3708901" y="2872008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g()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7AF584-0A75-9846-9A81-1FD4ECA14005}"/>
              </a:ext>
            </a:extLst>
          </p:cNvPr>
          <p:cNvSpPr txBox="1"/>
          <p:nvPr/>
        </p:nvSpPr>
        <p:spPr>
          <a:xfrm>
            <a:off x="3684236" y="3686832"/>
            <a:ext cx="1023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Activation function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8A6AC7-32D0-7D4B-BCB4-DFE32333A386}"/>
              </a:ext>
            </a:extLst>
          </p:cNvPr>
          <p:cNvCxnSpPr>
            <a:cxnSpLocks/>
          </p:cNvCxnSpPr>
          <p:nvPr/>
        </p:nvCxnSpPr>
        <p:spPr>
          <a:xfrm>
            <a:off x="4550558" y="3253152"/>
            <a:ext cx="4219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5E2D345C-B56A-7747-85A3-ACBE3D0092FF}"/>
              </a:ext>
            </a:extLst>
          </p:cNvPr>
          <p:cNvSpPr/>
          <p:nvPr/>
        </p:nvSpPr>
        <p:spPr>
          <a:xfrm>
            <a:off x="5028860" y="2880260"/>
            <a:ext cx="723377" cy="7262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1D4581E-C3EA-1444-8863-534DC743B0CB}"/>
              </a:ext>
            </a:extLst>
          </p:cNvPr>
          <p:cNvSpPr txBox="1"/>
          <p:nvPr/>
        </p:nvSpPr>
        <p:spPr>
          <a:xfrm>
            <a:off x="7095505" y="1169084"/>
            <a:ext cx="1591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sigmoid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1C4FDE0-8C44-284F-B078-58FC6B68C4DA}"/>
              </a:ext>
            </a:extLst>
          </p:cNvPr>
          <p:cNvSpPr/>
          <p:nvPr/>
        </p:nvSpPr>
        <p:spPr>
          <a:xfrm>
            <a:off x="1270769" y="3555311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0A4E8CB-B115-484F-B906-A41530D85B0F}"/>
              </a:ext>
            </a:extLst>
          </p:cNvPr>
          <p:cNvSpPr/>
          <p:nvPr/>
        </p:nvSpPr>
        <p:spPr>
          <a:xfrm>
            <a:off x="1270769" y="3694750"/>
            <a:ext cx="45719" cy="685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E43EDF9-7D85-EA47-92AB-4242CEFAC50B}"/>
              </a:ext>
            </a:extLst>
          </p:cNvPr>
          <p:cNvSpPr txBox="1"/>
          <p:nvPr/>
        </p:nvSpPr>
        <p:spPr>
          <a:xfrm>
            <a:off x="1650670" y="248425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C5D50F-3133-1D48-A7CB-5869BCAFAB67}"/>
              </a:ext>
            </a:extLst>
          </p:cNvPr>
          <p:cNvSpPr txBox="1"/>
          <p:nvPr/>
        </p:nvSpPr>
        <p:spPr>
          <a:xfrm>
            <a:off x="1567224" y="2945375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  <a:r>
              <a:rPr lang="en-GB" baseline="-25000" dirty="0"/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D81776-9AA4-6F46-AA3E-F8F3955DAB68}"/>
              </a:ext>
            </a:extLst>
          </p:cNvPr>
          <p:cNvSpPr txBox="1"/>
          <p:nvPr/>
        </p:nvSpPr>
        <p:spPr>
          <a:xfrm>
            <a:off x="1575620" y="3481584"/>
            <a:ext cx="4638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w</a:t>
            </a:r>
            <a:r>
              <a:rPr lang="en-GB" baseline="-25000" dirty="0" err="1"/>
              <a:t>m</a:t>
            </a:r>
            <a:endParaRPr lang="en-GB" baseline="-25000" dirty="0"/>
          </a:p>
        </p:txBody>
      </p:sp>
    </p:spTree>
    <p:extLst>
      <p:ext uri="{BB962C8B-B14F-4D97-AF65-F5344CB8AC3E}">
        <p14:creationId xmlns:p14="http://schemas.microsoft.com/office/powerpoint/2010/main" val="3888526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DC56F-0E3C-974C-8024-50222850AA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3C6BC2C-7D33-2140-87CD-87F60C32F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552450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646462-EA06-E143-A71F-5ED7884E0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901" y="1695450"/>
            <a:ext cx="4696198" cy="396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88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2B1B-793B-C241-AFC3-B4D083C3B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0740F7-79E5-6443-9F06-73F187085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0" y="774292"/>
            <a:ext cx="8229600" cy="1143000"/>
          </a:xfrm>
        </p:spPr>
        <p:txBody>
          <a:bodyPr/>
          <a:lstStyle/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Learning: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optimizing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Font typeface="Calibri"/>
                  <a:buNone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L="0" marR="0" lvl="1" indent="0" algn="l" rtl="0">
                  <a:spcBef>
                    <a:spcPts val="0"/>
                  </a:spcBef>
                  <a:defRPr/>
                </a:lvl2pPr>
                <a:lvl3pPr marL="0" marR="0" lvl="2" indent="0" algn="l" rtl="0">
                  <a:spcBef>
                    <a:spcPts val="0"/>
                  </a:spcBef>
                  <a:defRPr/>
                </a:lvl3pPr>
                <a:lvl4pPr marL="0" marR="0" lvl="3" indent="0" algn="l" rtl="0">
                  <a:spcBef>
                    <a:spcPts val="0"/>
                  </a:spcBef>
                  <a:defRPr/>
                </a:lvl4pPr>
                <a:lvl5pPr marL="0" marR="0" lvl="4" indent="0" algn="l" rtl="0">
                  <a:spcBef>
                    <a:spcPts val="0"/>
                  </a:spcBef>
                  <a:defRPr/>
                </a:lvl5pPr>
                <a:lvl6pPr marL="0" marR="0" lvl="5" indent="0" algn="l" rtl="0">
                  <a:spcBef>
                    <a:spcPts val="0"/>
                  </a:spcBef>
                  <a:defRPr/>
                </a:lvl6pPr>
                <a:lvl7pPr marL="0" marR="0" lvl="6" indent="0" algn="l" rtl="0">
                  <a:spcBef>
                    <a:spcPts val="0"/>
                  </a:spcBef>
                  <a:defRPr/>
                </a:lvl7pPr>
                <a:lvl8pPr marL="0" marR="0" lvl="7" indent="0" algn="l" rtl="0">
                  <a:spcBef>
                    <a:spcPts val="0"/>
                  </a:spcBef>
                  <a:defRPr/>
                </a:lvl8pPr>
                <a:lvl9pPr marL="0" marR="0" lvl="8" indent="0" algn="l" rtl="0">
                  <a:spcBef>
                    <a:spcPts val="0"/>
                  </a:spcBef>
                  <a:defRPr/>
                </a:lvl9pPr>
              </a:lstStyle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Regression:</a:t>
                </a: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Mean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Squared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Error</a:t>
                </a:r>
              </a:p>
              <a:p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b="0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 </m:t>
                      </m:r>
                    </m:oMath>
                  </m:oMathPara>
                </a14:m>
                <a:endParaRPr lang="nl-NL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nl-NL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Classification</a:t>
                </a:r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Cross-entropy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33A7A0A2-7634-AE44-8012-CA04F27C3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2857500"/>
                <a:ext cx="8229600" cy="1143000"/>
              </a:xfrm>
              <a:prstGeom prst="rect">
                <a:avLst/>
              </a:prstGeom>
              <a:blipFill>
                <a:blip r:embed="rId2"/>
                <a:stretch>
                  <a:fillRect l="-616" b="-802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/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𝐶𝑜𝑠𝑡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𝑓𝑢𝑛𝑐𝑡𝑖𝑜𝑛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: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𝑊</m:t>
                        </m:r>
                      </m:e>
                    </m:d>
                    <m:r>
                      <a:rPr lang="en-GB" sz="2000" i="1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=</m:t>
                    </m:r>
                    <m:f>
                      <m:fPr>
                        <m:ctrl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num>
                      <m:den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nl-NL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1</m:t>
                        </m:r>
                      </m:sub>
                      <m:sup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𝑚</m:t>
                        </m:r>
                      </m:sup>
                      <m:e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𝐿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𝑓</m:t>
                        </m:r>
                        <m:d>
                          <m:dPr>
                            <m:ctrlP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𝑥</m:t>
                            </m:r>
                            <m:r>
                              <a:rPr lang="en-GB" sz="2000" i="1" baseline="-250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𝑖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, </m:t>
                            </m:r>
                            <m:r>
                              <a:rPr lang="en-GB" sz="20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𝑊</m:t>
                            </m:r>
                          </m:e>
                        </m:d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, 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𝑦𝑖</m:t>
                        </m:r>
                        <m:r>
                          <a:rPr lang="en-GB" sz="20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nl-NL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GB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95A0A6-5639-C146-895E-7C220EAAD0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6499" y="1917292"/>
                <a:ext cx="5158015" cy="528543"/>
              </a:xfrm>
              <a:prstGeom prst="rect">
                <a:avLst/>
              </a:prstGeom>
              <a:blipFill>
                <a:blip r:embed="rId3"/>
                <a:stretch>
                  <a:fillRect t="-74419" b="-118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7137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94B1AB-211C-0A4B-8805-0D21363D19FB}"/>
              </a:ext>
            </a:extLst>
          </p:cNvPr>
          <p:cNvSpPr txBox="1"/>
          <p:nvPr/>
        </p:nvSpPr>
        <p:spPr>
          <a:xfrm>
            <a:off x="5296395" y="4590794"/>
            <a:ext cx="114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2CC731-EBF6-7240-9B88-35A619FA80A8}"/>
              </a:ext>
            </a:extLst>
          </p:cNvPr>
          <p:cNvGrpSpPr/>
          <p:nvPr/>
        </p:nvGrpSpPr>
        <p:grpSpPr>
          <a:xfrm>
            <a:off x="1073298" y="1582423"/>
            <a:ext cx="6363622" cy="5708488"/>
            <a:chOff x="740790" y="1535944"/>
            <a:chExt cx="6363622" cy="570848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A1B811A-743D-4E48-9922-64ADDCD98A75}"/>
                </a:ext>
              </a:extLst>
            </p:cNvPr>
            <p:cNvGrpSpPr/>
            <p:nvPr/>
          </p:nvGrpSpPr>
          <p:grpSpPr>
            <a:xfrm>
              <a:off x="740790" y="1900620"/>
              <a:ext cx="5065502" cy="5343812"/>
              <a:chOff x="620642" y="1612946"/>
              <a:chExt cx="4827319" cy="494840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6EF4598D-A478-C245-8A0D-E3CFDFAC20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024" r="6223"/>
              <a:stretch/>
            </p:blipFill>
            <p:spPr>
              <a:xfrm>
                <a:off x="620642" y="1612946"/>
                <a:ext cx="4827319" cy="348156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/>
                  <p:nvPr/>
                </p:nvSpPr>
                <p:spPr>
                  <a:xfrm>
                    <a:off x="2193471" y="5113392"/>
                    <a:ext cx="1598221" cy="144796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  <m:r>
                            <a:rPr lang="en-GB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 </m:t>
                          </m:r>
                        </m:oMath>
                      </m:oMathPara>
                    </a14:m>
                    <a:endParaRPr lang="en-GB" sz="2000" b="0" dirty="0">
                      <a:ea typeface="Cambria Math" panose="02040503050406030204" pitchFamily="18" charset="0"/>
                    </a:endParaRPr>
                  </a:p>
                  <a:p>
                    <a:endParaRPr lang="en-GB" dirty="0">
                      <a:ea typeface="Cambria Math" panose="02040503050406030204" pitchFamily="18" charset="0"/>
                    </a:endParaRP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58C21661-AD25-464D-8685-89CD4CAEAC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3471" y="5113392"/>
                    <a:ext cx="1598221" cy="144796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73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84E3260-3488-2742-879E-E3DF682D11A7}"/>
                </a:ext>
              </a:extLst>
            </p:cNvPr>
            <p:cNvSpPr txBox="1"/>
            <p:nvPr/>
          </p:nvSpPr>
          <p:spPr>
            <a:xfrm>
              <a:off x="5866410" y="4947796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38DE1E5-A213-AF4B-AD2E-B7DE052B9958}"/>
                </a:ext>
              </a:extLst>
            </p:cNvPr>
            <p:cNvSpPr txBox="1"/>
            <p:nvPr/>
          </p:nvSpPr>
          <p:spPr>
            <a:xfrm>
              <a:off x="3072741" y="1535944"/>
              <a:ext cx="12380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73997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7E03E-7763-6443-B4E1-A688EAADE2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9E918DDE-6E01-1141-8F5A-5484B23DF58F}"/>
              </a:ext>
            </a:extLst>
          </p:cNvPr>
          <p:cNvSpPr/>
          <p:nvPr/>
        </p:nvSpPr>
        <p:spPr>
          <a:xfrm>
            <a:off x="6115792" y="4702629"/>
            <a:ext cx="437408" cy="391885"/>
          </a:xfrm>
          <a:prstGeom prst="fram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D5B73-9900-DC4B-8A11-79298A24303D}"/>
              </a:ext>
            </a:extLst>
          </p:cNvPr>
          <p:cNvSpPr/>
          <p:nvPr/>
        </p:nvSpPr>
        <p:spPr>
          <a:xfrm>
            <a:off x="3841672" y="65066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Gradient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1F135C-76C9-FC4F-B484-ED8744749563}"/>
              </a:ext>
            </a:extLst>
          </p:cNvPr>
          <p:cNvGrpSpPr/>
          <p:nvPr/>
        </p:nvGrpSpPr>
        <p:grpSpPr>
          <a:xfrm>
            <a:off x="469076" y="1788804"/>
            <a:ext cx="5967350" cy="4775654"/>
            <a:chOff x="469076" y="1788804"/>
            <a:chExt cx="5967350" cy="477565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F94B1AB-211C-0A4B-8805-0D21363D19FB}"/>
                </a:ext>
              </a:extLst>
            </p:cNvPr>
            <p:cNvSpPr txBox="1"/>
            <p:nvPr/>
          </p:nvSpPr>
          <p:spPr>
            <a:xfrm>
              <a:off x="5296395" y="4590794"/>
              <a:ext cx="114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W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2462A7B-7248-B24F-8CBE-0C385B3AEF55}"/>
                </a:ext>
              </a:extLst>
            </p:cNvPr>
            <p:cNvGrpSpPr/>
            <p:nvPr/>
          </p:nvGrpSpPr>
          <p:grpSpPr>
            <a:xfrm>
              <a:off x="469076" y="1788804"/>
              <a:ext cx="4827319" cy="4775654"/>
              <a:chOff x="469076" y="1788804"/>
              <a:chExt cx="4827319" cy="4775654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8DEE610-F3F0-974C-AB5D-6925901AC60D}"/>
                  </a:ext>
                </a:extLst>
              </p:cNvPr>
              <p:cNvGrpSpPr/>
              <p:nvPr/>
            </p:nvGrpSpPr>
            <p:grpSpPr>
              <a:xfrm>
                <a:off x="469076" y="1788804"/>
                <a:ext cx="4827319" cy="3887602"/>
                <a:chOff x="469076" y="1788804"/>
                <a:chExt cx="4827319" cy="3887602"/>
              </a:xfrm>
            </p:grpSpPr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F7E24540-59E7-4E4B-8992-B7E1BC3143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14988" b="8716"/>
                <a:stretch/>
              </p:blipFill>
              <p:spPr>
                <a:xfrm>
                  <a:off x="469076" y="1788804"/>
                  <a:ext cx="4827319" cy="3887602"/>
                </a:xfrm>
                <a:prstGeom prst="rect">
                  <a:avLst/>
                </a:prstGeom>
              </p:spPr>
            </p:pic>
            <p:cxnSp>
              <p:nvCxnSpPr>
                <p:cNvPr id="10" name="Straight Connector 9">
                  <a:extLst>
                    <a:ext uri="{FF2B5EF4-FFF2-40B4-BE49-F238E27FC236}">
                      <a16:creationId xmlns:a16="http://schemas.microsoft.com/office/drawing/2014/main" id="{AC92F03A-ECCB-4646-92BB-9C7E9282D774}"/>
                    </a:ext>
                  </a:extLst>
                </p:cNvPr>
                <p:cNvCxnSpPr/>
                <p:nvPr/>
              </p:nvCxnSpPr>
              <p:spPr>
                <a:xfrm flipH="1">
                  <a:off x="3728852" y="3429000"/>
                  <a:ext cx="581891" cy="477982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26A70FCB-04D6-7544-A513-E3569CD1E91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992582" y="3218213"/>
                  <a:ext cx="403761" cy="688769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ight Arrow 14">
                  <a:extLst>
                    <a:ext uri="{FF2B5EF4-FFF2-40B4-BE49-F238E27FC236}">
                      <a16:creationId xmlns:a16="http://schemas.microsoft.com/office/drawing/2014/main" id="{CE83B64E-B585-0144-A24C-4D70279D689D}"/>
                    </a:ext>
                  </a:extLst>
                </p:cNvPr>
                <p:cNvSpPr/>
                <p:nvPr/>
              </p:nvSpPr>
              <p:spPr>
                <a:xfrm>
                  <a:off x="3194462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7" name="Right Arrow 16">
                  <a:extLst>
                    <a:ext uri="{FF2B5EF4-FFF2-40B4-BE49-F238E27FC236}">
                      <a16:creationId xmlns:a16="http://schemas.microsoft.com/office/drawing/2014/main" id="{67B7D93D-61BC-274C-891E-F781D11E2546}"/>
                    </a:ext>
                  </a:extLst>
                </p:cNvPr>
                <p:cNvSpPr/>
                <p:nvPr/>
              </p:nvSpPr>
              <p:spPr>
                <a:xfrm flipH="1" flipV="1">
                  <a:off x="3918856" y="3087584"/>
                  <a:ext cx="201881" cy="130629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𝑊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el-G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Υ</m:t>
                          </m:r>
                          <m:f>
                            <m:f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16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den>
                          </m:f>
                        </m:oMath>
                      </m:oMathPara>
                    </a14:m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endParaRPr lang="en-GB" sz="1600" dirty="0">
                      <a:ea typeface="Cambria Math" panose="02040503050406030204" pitchFamily="18" charset="0"/>
                    </a:endParaRP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  <a:p>
                    <a:r>
                      <a:rPr lang="en-GB" sz="1600" b="0" dirty="0">
                        <a:ea typeface="Cambria Math" panose="02040503050406030204" pitchFamily="18" charset="0"/>
                      </a:rPr>
                      <a:t> </a:t>
                    </a:r>
                  </a:p>
                  <a:p>
                    <a:endParaRPr lang="en-GB" sz="1600" b="0" dirty="0"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33DDA6BA-2FFA-5447-81B1-DDB04DBE82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58927" y="5101685"/>
                    <a:ext cx="2547463" cy="14627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0671977-E09A-554F-A756-6AF8627B619D}"/>
              </a:ext>
            </a:extLst>
          </p:cNvPr>
          <p:cNvSpPr txBox="1"/>
          <p:nvPr/>
        </p:nvSpPr>
        <p:spPr>
          <a:xfrm>
            <a:off x="6206422" y="2116839"/>
            <a:ext cx="2937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Stochastic Gradient descent </a:t>
            </a:r>
          </a:p>
          <a:p>
            <a:r>
              <a:rPr lang="en-GB" dirty="0"/>
              <a:t>Mini-Batch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00003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B9EE2-97F6-B542-B226-B36395ED25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BED38-FE8F-4446-96EE-832F96C00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7620000" cy="594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3B0C70A-5E04-EA45-82F9-633B12EC7F4B}"/>
              </a:ext>
            </a:extLst>
          </p:cNvPr>
          <p:cNvSpPr/>
          <p:nvPr/>
        </p:nvSpPr>
        <p:spPr>
          <a:xfrm>
            <a:off x="3627916" y="330031"/>
            <a:ext cx="1749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Saddle point</a:t>
            </a:r>
          </a:p>
        </p:txBody>
      </p:sp>
      <p:sp>
        <p:nvSpPr>
          <p:cNvPr id="7" name="Block Arc 6">
            <a:extLst>
              <a:ext uri="{FF2B5EF4-FFF2-40B4-BE49-F238E27FC236}">
                <a16:creationId xmlns:a16="http://schemas.microsoft.com/office/drawing/2014/main" id="{542512CD-3CE0-2644-B286-EF70FEFBB5B3}"/>
              </a:ext>
            </a:extLst>
          </p:cNvPr>
          <p:cNvSpPr/>
          <p:nvPr/>
        </p:nvSpPr>
        <p:spPr>
          <a:xfrm>
            <a:off x="938151" y="3313214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Block Arc 7">
            <a:extLst>
              <a:ext uri="{FF2B5EF4-FFF2-40B4-BE49-F238E27FC236}">
                <a16:creationId xmlns:a16="http://schemas.microsoft.com/office/drawing/2014/main" id="{2D5E984A-7A0B-CF4D-8C32-776F0B135A0C}"/>
              </a:ext>
            </a:extLst>
          </p:cNvPr>
          <p:cNvSpPr/>
          <p:nvPr/>
        </p:nvSpPr>
        <p:spPr>
          <a:xfrm rot="10800000">
            <a:off x="203860" y="2772887"/>
            <a:ext cx="558140" cy="1080655"/>
          </a:xfrm>
          <a:prstGeom prst="blockArc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183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479F3-E0BE-4747-86BA-419CD1B128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F6EDB1-A50E-498B-B183-583BD8361155}"/>
              </a:ext>
            </a:extLst>
          </p:cNvPr>
          <p:cNvSpPr/>
          <p:nvPr/>
        </p:nvSpPr>
        <p:spPr>
          <a:xfrm>
            <a:off x="3437722" y="891662"/>
            <a:ext cx="2268571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Regularization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52DF63F-82CE-DD4B-86BA-2B22D6E2F36A}"/>
              </a:ext>
            </a:extLst>
          </p:cNvPr>
          <p:cNvSpPr/>
          <p:nvPr/>
        </p:nvSpPr>
        <p:spPr>
          <a:xfrm>
            <a:off x="1490352" y="1830381"/>
            <a:ext cx="61765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Ridge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Lasso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paths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(L1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L2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norms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Early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stopping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Drop-out</a:t>
            </a:r>
          </a:p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Batch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normalization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0334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2459477" y="687732"/>
            <a:ext cx="70784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Convolutional neural networks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D51B086-F4D1-AA44-BAE1-9FD7137AA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450" y="1210952"/>
            <a:ext cx="1991894" cy="16827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9F5A6D-68F6-CB4E-A4EB-F82DDAB6D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355" y="1740428"/>
            <a:ext cx="976252" cy="52322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3AD2B8-8E39-814E-91EA-A5A200B18FEA}"/>
              </a:ext>
            </a:extLst>
          </p:cNvPr>
          <p:cNvSpPr/>
          <p:nvPr/>
        </p:nvSpPr>
        <p:spPr>
          <a:xfrm>
            <a:off x="4208793" y="1210952"/>
            <a:ext cx="45719" cy="16827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A2911D9-DA9E-0D44-B085-7BBBCC733512}"/>
              </a:ext>
            </a:extLst>
          </p:cNvPr>
          <p:cNvSpPr/>
          <p:nvPr/>
        </p:nvSpPr>
        <p:spPr>
          <a:xfrm>
            <a:off x="3551086" y="1799590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52D58A5-DBC6-D948-ADC6-086208ECD1F5}"/>
              </a:ext>
            </a:extLst>
          </p:cNvPr>
          <p:cNvSpPr/>
          <p:nvPr/>
        </p:nvSpPr>
        <p:spPr>
          <a:xfrm>
            <a:off x="4497666" y="1806623"/>
            <a:ext cx="445477" cy="404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D231BF9-8A73-8F4F-A508-FE9F0D3F3918}"/>
              </a:ext>
            </a:extLst>
          </p:cNvPr>
          <p:cNvGrpSpPr/>
          <p:nvPr/>
        </p:nvGrpSpPr>
        <p:grpSpPr>
          <a:xfrm>
            <a:off x="223765" y="2609686"/>
            <a:ext cx="8696470" cy="4294418"/>
            <a:chOff x="223765" y="2506307"/>
            <a:chExt cx="8696470" cy="429441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D6078C-EF31-4448-95E3-15303B6D948D}"/>
                </a:ext>
              </a:extLst>
            </p:cNvPr>
            <p:cNvGrpSpPr/>
            <p:nvPr/>
          </p:nvGrpSpPr>
          <p:grpSpPr>
            <a:xfrm>
              <a:off x="223765" y="2506307"/>
              <a:ext cx="8696470" cy="4294418"/>
              <a:chOff x="105454" y="1972526"/>
              <a:chExt cx="8696470" cy="4294418"/>
            </a:xfrm>
          </p:grpSpPr>
          <p:pic>
            <p:nvPicPr>
              <p:cNvPr id="10" name="Picture 4" descr="Related image"/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2219" y="3146423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0D148330-C01C-3247-824F-1CE48630BB4D}"/>
                  </a:ext>
                </a:extLst>
              </p:cNvPr>
              <p:cNvGrpSpPr/>
              <p:nvPr/>
            </p:nvGrpSpPr>
            <p:grpSpPr>
              <a:xfrm>
                <a:off x="105454" y="1972526"/>
                <a:ext cx="1428750" cy="3187380"/>
                <a:chOff x="140605" y="1487034"/>
                <a:chExt cx="1905000" cy="4249840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82E7659-3DD2-C04D-B48C-C6A35E041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1007" t="16619" r="23335" b="15198"/>
                <a:stretch/>
              </p:blipFill>
              <p:spPr>
                <a:xfrm>
                  <a:off x="266096" y="1487034"/>
                  <a:ext cx="1779509" cy="1898142"/>
                </a:xfrm>
                <a:prstGeom prst="rect">
                  <a:avLst/>
                </a:prstGeom>
              </p:spPr>
            </p:pic>
            <p:pic>
              <p:nvPicPr>
                <p:cNvPr id="3" name="Picture 2">
                  <a:extLst>
                    <a:ext uri="{FF2B5EF4-FFF2-40B4-BE49-F238E27FC236}">
                      <a16:creationId xmlns:a16="http://schemas.microsoft.com/office/drawing/2014/main" id="{729D2776-58CE-3A4D-8E0B-BCEF15BA41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40605" y="4314474"/>
                  <a:ext cx="1905000" cy="1422400"/>
                </a:xfrm>
                <a:prstGeom prst="rect">
                  <a:avLst/>
                </a:prstGeom>
              </p:spPr>
            </p:pic>
            <p:sp>
              <p:nvSpPr>
                <p:cNvPr id="4" name="Down Arrow 3">
                  <a:extLst>
                    <a:ext uri="{FF2B5EF4-FFF2-40B4-BE49-F238E27FC236}">
                      <a16:creationId xmlns:a16="http://schemas.microsoft.com/office/drawing/2014/main" id="{4E617346-F194-9546-AF66-7009D13D0984}"/>
                    </a:ext>
                  </a:extLst>
                </p:cNvPr>
                <p:cNvSpPr/>
                <p:nvPr/>
              </p:nvSpPr>
              <p:spPr>
                <a:xfrm>
                  <a:off x="832757" y="3385176"/>
                  <a:ext cx="360049" cy="84392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1050"/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397607-3211-BA48-9842-C63F98199A33}"/>
                  </a:ext>
                </a:extLst>
              </p:cNvPr>
              <p:cNvSpPr txBox="1"/>
              <p:nvPr/>
            </p:nvSpPr>
            <p:spPr>
              <a:xfrm>
                <a:off x="2125683" y="5959167"/>
                <a:ext cx="467442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 err="1"/>
                  <a:t>R_script</a:t>
                </a:r>
                <a:r>
                  <a:rPr lang="en-GB" dirty="0"/>
                  <a:t>/</a:t>
                </a:r>
                <a:r>
                  <a:rPr lang="en-GB" dirty="0" err="1"/>
                  <a:t>convolution_filter</a:t>
                </a:r>
                <a:r>
                  <a:rPr lang="en-GB" dirty="0"/>
                  <a:t>/</a:t>
                </a:r>
                <a:r>
                  <a:rPr lang="en-GB" dirty="0" err="1"/>
                  <a:t>convolution_illusrated</a:t>
                </a:r>
                <a:endParaRPr lang="en-GB" dirty="0"/>
              </a:p>
            </p:txBody>
          </p:sp>
          <p:pic>
            <p:nvPicPr>
              <p:cNvPr id="17" name="Picture 8" descr="C:\0_Profession\PostDoc\2019\projects\presentations\CCSS\pics\9_cnn03.png">
                <a:extLst>
                  <a:ext uri="{FF2B5EF4-FFF2-40B4-BE49-F238E27FC236}">
                    <a16:creationId xmlns:a16="http://schemas.microsoft.com/office/drawing/2014/main" id="{0E7E5266-83BC-214F-AA00-BC6061D1783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284" t="3016" r="19527"/>
              <a:stretch/>
            </p:blipFill>
            <p:spPr bwMode="auto">
              <a:xfrm>
                <a:off x="5416892" y="4230033"/>
                <a:ext cx="3385032" cy="13466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4F85DAC-540C-184C-9848-15C31BA50ABD}"/>
                  </a:ext>
                </a:extLst>
              </p:cNvPr>
              <p:cNvSpPr txBox="1"/>
              <p:nvPr/>
            </p:nvSpPr>
            <p:spPr>
              <a:xfrm>
                <a:off x="894605" y="3426031"/>
                <a:ext cx="14287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Convolutional filter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0325D60-BE4E-534E-873E-C6849124F310}"/>
                </a:ext>
              </a:extLst>
            </p:cNvPr>
            <p:cNvGrpSpPr/>
            <p:nvPr/>
          </p:nvGrpSpPr>
          <p:grpSpPr>
            <a:xfrm>
              <a:off x="3182587" y="2802577"/>
              <a:ext cx="2268366" cy="2495434"/>
              <a:chOff x="3182587" y="2802577"/>
              <a:chExt cx="2268366" cy="2495434"/>
            </a:xfrm>
          </p:grpSpPr>
          <p:pic>
            <p:nvPicPr>
              <p:cNvPr id="18" name="Picture 4" descr="Related image">
                <a:extLst>
                  <a:ext uri="{FF2B5EF4-FFF2-40B4-BE49-F238E27FC236}">
                    <a16:creationId xmlns:a16="http://schemas.microsoft.com/office/drawing/2014/main" id="{5B0816A5-F1B9-0747-8837-7930A828DC28}"/>
                  </a:ext>
                </a:extLst>
              </p:cNvPr>
              <p:cNvPicPr>
                <a:picLocks noChangeAspect="1" noChangeArrowheads="1" noCrop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44379" y="3130790"/>
                <a:ext cx="1906574" cy="21672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649F718-7AF7-5F47-9E91-C8DF82930239}"/>
                  </a:ext>
                </a:extLst>
              </p:cNvPr>
              <p:cNvSpPr txBox="1"/>
              <p:nvPr/>
            </p:nvSpPr>
            <p:spPr>
              <a:xfrm>
                <a:off x="3299607" y="3218110"/>
                <a:ext cx="4742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+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64BE6F2-E0A5-6B4D-A4CD-EF65DBD125A8}"/>
                  </a:ext>
                </a:extLst>
              </p:cNvPr>
              <p:cNvSpPr txBox="1"/>
              <p:nvPr/>
            </p:nvSpPr>
            <p:spPr>
              <a:xfrm>
                <a:off x="3182587" y="2802577"/>
                <a:ext cx="5912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b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A6106A57-9923-A849-B8B7-226A6BE940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33570" y="3058787"/>
                <a:ext cx="144635" cy="2310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2950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052F8F-81F9-BE42-B571-6028D1D12D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C3D08-E1B5-A146-917C-A8E491344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441" y="2376869"/>
            <a:ext cx="4941125" cy="295498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B0D205-67FE-2A4F-A55D-DC404BCA7E9D}"/>
              </a:ext>
            </a:extLst>
          </p:cNvPr>
          <p:cNvSpPr/>
          <p:nvPr/>
        </p:nvSpPr>
        <p:spPr>
          <a:xfrm>
            <a:off x="3957088" y="891662"/>
            <a:ext cx="1229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83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>
            <a:extLst>
              <a:ext uri="{FF2B5EF4-FFF2-40B4-BE49-F238E27FC236}">
                <a16:creationId xmlns:a16="http://schemas.microsoft.com/office/drawing/2014/main" id="{156EAAF2-7384-4D0D-8364-6819C7DA8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43" y="1715212"/>
            <a:ext cx="2552351" cy="2966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2771" y="765112"/>
            <a:ext cx="4488149" cy="583574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</a:t>
            </a:r>
            <a:r>
              <a:rPr lang="nl-NL" sz="2400" baseline="-250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2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lang="nl-NL" sz="24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mapping</a:t>
            </a:r>
            <a:r>
              <a:rPr lang="nl-NL" sz="24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11283" y="3060035"/>
            <a:ext cx="304800" cy="2539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/>
              <a:t>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3C611B-1BE0-0F42-B8E5-6AE5054AF5F5}"/>
              </a:ext>
            </a:extLst>
          </p:cNvPr>
          <p:cNvGrpSpPr/>
          <p:nvPr/>
        </p:nvGrpSpPr>
        <p:grpSpPr>
          <a:xfrm>
            <a:off x="2120921" y="4053194"/>
            <a:ext cx="1115484" cy="689077"/>
            <a:chOff x="2051010" y="3336262"/>
            <a:chExt cx="1487312" cy="91876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FF3A96D-9ADE-4253-89A2-51BA8461DF71}"/>
                </a:ext>
              </a:extLst>
            </p:cNvPr>
            <p:cNvSpPr txBox="1"/>
            <p:nvPr/>
          </p:nvSpPr>
          <p:spPr>
            <a:xfrm>
              <a:off x="2051010" y="3336262"/>
              <a:ext cx="1200189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FF0000"/>
                  </a:solidFill>
                </a:rPr>
                <a:t>RURAL</a:t>
              </a:r>
              <a:endParaRPr lang="nl-NL" sz="1050" dirty="0">
                <a:solidFill>
                  <a:srgbClr val="FF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8D99DB-0226-4550-B4F8-59EA7BDB1982}"/>
                </a:ext>
              </a:extLst>
            </p:cNvPr>
            <p:cNvSpPr txBox="1"/>
            <p:nvPr/>
          </p:nvSpPr>
          <p:spPr>
            <a:xfrm>
              <a:off x="2077625" y="3916476"/>
              <a:ext cx="1460697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B050"/>
                  </a:solidFill>
                </a:rPr>
                <a:t>INDUSTRY</a:t>
              </a:r>
              <a:endParaRPr lang="nl-NL" sz="1050" dirty="0">
                <a:solidFill>
                  <a:srgbClr val="00B05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85D39C-1C58-498C-A0FA-F1626D2C53EA}"/>
                </a:ext>
              </a:extLst>
            </p:cNvPr>
            <p:cNvSpPr txBox="1"/>
            <p:nvPr/>
          </p:nvSpPr>
          <p:spPr>
            <a:xfrm>
              <a:off x="2400143" y="3631125"/>
              <a:ext cx="1028698" cy="338554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dirty="0">
                  <a:solidFill>
                    <a:srgbClr val="0000FF"/>
                  </a:solidFill>
                </a:rPr>
                <a:t>TRAFFIC</a:t>
              </a:r>
              <a:endParaRPr lang="nl-NL" sz="1050" dirty="0">
                <a:solidFill>
                  <a:srgbClr val="0000FF"/>
                </a:solidFill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CAA706D-E40C-4EF2-A876-14E70049769C}"/>
              </a:ext>
            </a:extLst>
          </p:cNvPr>
          <p:cNvSpPr/>
          <p:nvPr/>
        </p:nvSpPr>
        <p:spPr>
          <a:xfrm>
            <a:off x="103542" y="4725795"/>
            <a:ext cx="262498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Ground stations for NO</a:t>
            </a:r>
            <a:r>
              <a:rPr lang="en-US" sz="1050" baseline="-25000" dirty="0"/>
              <a:t>2</a:t>
            </a:r>
            <a:r>
              <a:rPr lang="en-US" sz="1050" dirty="0"/>
              <a:t> monitoring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FEFC116-1ADC-774F-8428-8633DD9EC7AA}"/>
              </a:ext>
            </a:extLst>
          </p:cNvPr>
          <p:cNvSpPr/>
          <p:nvPr/>
        </p:nvSpPr>
        <p:spPr>
          <a:xfrm>
            <a:off x="3165231" y="3413060"/>
            <a:ext cx="778119" cy="4445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3D6C40B-08AE-854F-9D6A-CE4B2CE42479}"/>
              </a:ext>
            </a:extLst>
          </p:cNvPr>
          <p:cNvGrpSpPr/>
          <p:nvPr/>
        </p:nvGrpSpPr>
        <p:grpSpPr>
          <a:xfrm>
            <a:off x="3991517" y="1715212"/>
            <a:ext cx="4949040" cy="4319156"/>
            <a:chOff x="5519581" y="1118115"/>
            <a:chExt cx="6598720" cy="5758875"/>
          </a:xfrm>
        </p:grpSpPr>
        <p:sp>
          <p:nvSpPr>
            <p:cNvPr id="8" name="TextBox 7"/>
            <p:cNvSpPr txBox="1"/>
            <p:nvPr/>
          </p:nvSpPr>
          <p:spPr>
            <a:xfrm>
              <a:off x="10713972" y="5654133"/>
              <a:ext cx="1355075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700" dirty="0"/>
                <a:t>Hour</a:t>
              </a:r>
              <a:endParaRPr lang="nl-NL" sz="2700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7327140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365824" y="6509198"/>
              <a:ext cx="0" cy="1508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B0FB73-42B6-A140-B323-95C2DDC96D96}"/>
                </a:ext>
              </a:extLst>
            </p:cNvPr>
            <p:cNvGrpSpPr/>
            <p:nvPr/>
          </p:nvGrpSpPr>
          <p:grpSpPr>
            <a:xfrm>
              <a:off x="5519581" y="1118115"/>
              <a:ext cx="6598720" cy="5758875"/>
              <a:chOff x="5519581" y="1118115"/>
              <a:chExt cx="6598720" cy="5758875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7010068" y="6322993"/>
                <a:ext cx="446464" cy="553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100" dirty="0"/>
                  <a:t>0</a:t>
                </a:r>
                <a:endParaRPr lang="nl-NL" sz="2100" dirty="0"/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6F27B3FE-4784-7941-9B26-338F8D6064D4}"/>
                  </a:ext>
                </a:extLst>
              </p:cNvPr>
              <p:cNvGrpSpPr/>
              <p:nvPr/>
            </p:nvGrpSpPr>
            <p:grpSpPr>
              <a:xfrm>
                <a:off x="5519581" y="1118115"/>
                <a:ext cx="6598720" cy="5758875"/>
                <a:chOff x="5519581" y="1118115"/>
                <a:chExt cx="6598720" cy="5758875"/>
              </a:xfrm>
            </p:grpSpPr>
            <p:cxnSp>
              <p:nvCxnSpPr>
                <p:cNvPr id="10" name="Straight Connector 9"/>
                <p:cNvCxnSpPr/>
                <p:nvPr/>
              </p:nvCxnSpPr>
              <p:spPr>
                <a:xfrm>
                  <a:off x="7318517" y="6588823"/>
                  <a:ext cx="1050743" cy="2977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8369260" y="6322993"/>
                  <a:ext cx="1713141" cy="553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100" dirty="0"/>
                    <a:t>5km</a:t>
                  </a:r>
                  <a:endParaRPr lang="nl-NL" sz="2100" dirty="0"/>
                </a:p>
              </p:txBody>
            </p:sp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220D4DD-DA95-EF4F-9B04-435607D90CA7}"/>
                    </a:ext>
                  </a:extLst>
                </p:cNvPr>
                <p:cNvGrpSpPr/>
                <p:nvPr/>
              </p:nvGrpSpPr>
              <p:grpSpPr>
                <a:xfrm>
                  <a:off x="5519581" y="1118115"/>
                  <a:ext cx="6598720" cy="5195107"/>
                  <a:chOff x="5519581" y="1118115"/>
                  <a:chExt cx="6598720" cy="5195107"/>
                </a:xfrm>
              </p:grpSpPr>
              <p:pic>
                <p:nvPicPr>
                  <p:cNvPr id="3074" name="Picture 2" descr="D:\Soena001\surfdrive\GGHDC\docs\presentaties\EGU2017\NO2januari-weekdays.gif"/>
                  <p:cNvPicPr>
                    <a:picLocks noChangeAspect="1" noChangeArrowheads="1" noCrop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19581" y="1118115"/>
                    <a:ext cx="5195107" cy="519510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0856695" y="1297227"/>
                    <a:ext cx="1261606" cy="3865584"/>
                    <a:chOff x="1789473" y="1468479"/>
                    <a:chExt cx="1261606" cy="3865584"/>
                  </a:xfrm>
                </p:grpSpPr>
                <p:pic>
                  <p:nvPicPr>
                    <p:cNvPr id="29" name="Picture 2"/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6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9994" t="6247" r="50215" b="5501"/>
                    <a:stretch/>
                  </p:blipFill>
                  <p:spPr bwMode="auto">
                    <a:xfrm>
                      <a:off x="1789473" y="2084442"/>
                      <a:ext cx="502815" cy="2959509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pic>
                  <p:nvPicPr>
                    <p:cNvPr id="3076" name="Picture 4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 rot="5400000">
                      <a:off x="2526642" y="1312003"/>
                      <a:ext cx="367962" cy="680913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</p:pic>
                <p:sp>
                  <p:nvSpPr>
                    <p:cNvPr id="12" name="TextBox 11"/>
                    <p:cNvSpPr txBox="1"/>
                    <p:nvPr/>
                  </p:nvSpPr>
                  <p:spPr>
                    <a:xfrm>
                      <a:off x="2354847" y="4780066"/>
                      <a:ext cx="571966" cy="55399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0</a:t>
                      </a:r>
                      <a:endParaRPr lang="nl-NL" sz="2100" dirty="0"/>
                    </a:p>
                  </p:txBody>
                </p:sp>
                <p:sp>
                  <p:nvSpPr>
                    <p:cNvPr id="13" name="TextBox 12"/>
                    <p:cNvSpPr txBox="1"/>
                    <p:nvPr/>
                  </p:nvSpPr>
                  <p:spPr>
                    <a:xfrm>
                      <a:off x="2358143" y="1822830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60</a:t>
                      </a:r>
                      <a:endParaRPr lang="nl-NL" sz="2100" dirty="0"/>
                    </a:p>
                  </p:txBody>
                </p:sp>
                <p:sp>
                  <p:nvSpPr>
                    <p:cNvPr id="14" name="TextBox 13"/>
                    <p:cNvSpPr txBox="1"/>
                    <p:nvPr/>
                  </p:nvSpPr>
                  <p:spPr>
                    <a:xfrm>
                      <a:off x="2354847" y="3316275"/>
                      <a:ext cx="571966" cy="9848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2100" dirty="0"/>
                        <a:t>30</a:t>
                      </a:r>
                      <a:endParaRPr lang="nl-NL" sz="2100" dirty="0"/>
                    </a:p>
                  </p:txBody>
                </p:sp>
                <p:cxnSp>
                  <p:nvCxnSpPr>
                    <p:cNvPr id="4" name="Straight Connector 3"/>
                    <p:cNvCxnSpPr/>
                    <p:nvPr/>
                  </p:nvCxnSpPr>
                  <p:spPr>
                    <a:xfrm flipH="1">
                      <a:off x="2259286" y="2108004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" name="Straight Connector 17"/>
                    <p:cNvCxnSpPr/>
                    <p:nvPr/>
                  </p:nvCxnSpPr>
                  <p:spPr>
                    <a:xfrm flipH="1">
                      <a:off x="2259286" y="3578998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" name="Straight Connector 18"/>
                    <p:cNvCxnSpPr/>
                    <p:nvPr/>
                  </p:nvCxnSpPr>
                  <p:spPr>
                    <a:xfrm flipH="1">
                      <a:off x="2259286" y="5019635"/>
                      <a:ext cx="144000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6247F114-04EE-0D41-9D0E-387DDF1BA5C7}"/>
                      </a:ext>
                    </a:extLst>
                  </p:cNvPr>
                  <p:cNvSpPr txBox="1"/>
                  <p:nvPr/>
                </p:nvSpPr>
                <p:spPr>
                  <a:xfrm>
                    <a:off x="10757414" y="1274348"/>
                    <a:ext cx="713095" cy="73866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1800" dirty="0"/>
                      <a:t>NO</a:t>
                    </a:r>
                    <a:r>
                      <a:rPr lang="en-GB" sz="1800" baseline="-25000" dirty="0"/>
                      <a:t>2</a:t>
                    </a:r>
                  </a:p>
                </p:txBody>
              </p:sp>
            </p:grpSp>
          </p:grp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3315958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3AD74D-DE14-CD46-8A03-CD5A6B2155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B04EB4-8B17-3140-997F-1E29D94B947A}"/>
              </a:ext>
            </a:extLst>
          </p:cNvPr>
          <p:cNvSpPr/>
          <p:nvPr/>
        </p:nvSpPr>
        <p:spPr>
          <a:xfrm>
            <a:off x="2897672" y="375306"/>
            <a:ext cx="28953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Variants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ResNet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5D5D21-3155-4141-A5F0-FDFC38523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4275"/>
            <a:ext cx="88900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3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4B6BE-D223-2F43-BEED-311D9B536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B82F94-E5F8-9940-B017-A5DE64BD6007}"/>
              </a:ext>
            </a:extLst>
          </p:cNvPr>
          <p:cNvSpPr/>
          <p:nvPr/>
        </p:nvSpPr>
        <p:spPr>
          <a:xfrm>
            <a:off x="808009" y="891662"/>
            <a:ext cx="75280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nl-NL" sz="2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mapping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using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concatenated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D131A2-4F3A-B848-AB5E-A9094571D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32" y="3310988"/>
            <a:ext cx="2856406" cy="17082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44C3E5-3228-304D-BD2F-FD8C7D171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417" y="3635793"/>
            <a:ext cx="1637592" cy="1383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2F794F-4E57-8343-B19C-E502E1052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245" y="1785751"/>
            <a:ext cx="2458406" cy="12926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81F90-CA67-B545-BC07-F11DF3ECE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3388" y="1452414"/>
            <a:ext cx="1637593" cy="917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02879-EA83-6F43-AD08-82334C1FBE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3364" y="1336313"/>
            <a:ext cx="1033153" cy="1033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91C5C-D242-3D4E-B5F2-87CA05882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137" y="2432074"/>
            <a:ext cx="1763792" cy="9969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773E3-27B0-6444-AFE7-6D518971D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0369" y="2419473"/>
            <a:ext cx="1365662" cy="10242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5DF369B-096A-8244-A17A-006B85B74D7E}"/>
              </a:ext>
            </a:extLst>
          </p:cNvPr>
          <p:cNvCxnSpPr>
            <a:stCxn id="6" idx="2"/>
          </p:cNvCxnSpPr>
          <p:nvPr/>
        </p:nvCxnSpPr>
        <p:spPr>
          <a:xfrm>
            <a:off x="2324435" y="5019231"/>
            <a:ext cx="2414226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1FB223-A81D-ED46-9EAE-69DE7671A143}"/>
              </a:ext>
            </a:extLst>
          </p:cNvPr>
          <p:cNvCxnSpPr>
            <a:stCxn id="7" idx="2"/>
          </p:cNvCxnSpPr>
          <p:nvPr/>
        </p:nvCxnSpPr>
        <p:spPr>
          <a:xfrm flipH="1">
            <a:off x="4738661" y="5019231"/>
            <a:ext cx="2289552" cy="716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4A3D7AC-2FD0-0941-BA9B-A91FC9AF6D15}"/>
              </a:ext>
            </a:extLst>
          </p:cNvPr>
          <p:cNvSpPr txBox="1"/>
          <p:nvPr/>
        </p:nvSpPr>
        <p:spPr>
          <a:xfrm>
            <a:off x="4109870" y="5738288"/>
            <a:ext cx="14715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concatenated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9EF2DF-9390-DA49-8A33-96C85D6C4D46}"/>
              </a:ext>
            </a:extLst>
          </p:cNvPr>
          <p:cNvSpPr txBox="1"/>
          <p:nvPr/>
        </p:nvSpPr>
        <p:spPr>
          <a:xfrm>
            <a:off x="4418788" y="6080590"/>
            <a:ext cx="794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Dense  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A74DBC-411D-2348-89BA-DFDBA7396674}"/>
              </a:ext>
            </a:extLst>
          </p:cNvPr>
          <p:cNvCxnSpPr/>
          <p:nvPr/>
        </p:nvCxnSpPr>
        <p:spPr>
          <a:xfrm>
            <a:off x="4738661" y="5966338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EDA7674-CF7E-5247-9E04-5DC6ACF1B6D5}"/>
              </a:ext>
            </a:extLst>
          </p:cNvPr>
          <p:cNvCxnSpPr/>
          <p:nvPr/>
        </p:nvCxnSpPr>
        <p:spPr>
          <a:xfrm>
            <a:off x="4749370" y="6341956"/>
            <a:ext cx="0" cy="196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8AC9145-67AE-B342-910C-E4FB9B89E9A9}"/>
              </a:ext>
            </a:extLst>
          </p:cNvPr>
          <p:cNvSpPr txBox="1"/>
          <p:nvPr/>
        </p:nvSpPr>
        <p:spPr>
          <a:xfrm>
            <a:off x="4298868" y="6538912"/>
            <a:ext cx="1282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prediction</a:t>
            </a:r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E0511E7B-26D9-7349-9CAE-F08164E17310}"/>
              </a:ext>
            </a:extLst>
          </p:cNvPr>
          <p:cNvSpPr/>
          <p:nvPr/>
        </p:nvSpPr>
        <p:spPr>
          <a:xfrm>
            <a:off x="3467673" y="1573685"/>
            <a:ext cx="1176846" cy="716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Emission-related  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596C16DB-D013-A044-A050-B5D2344D26CB}"/>
              </a:ext>
            </a:extLst>
          </p:cNvPr>
          <p:cNvSpPr/>
          <p:nvPr/>
        </p:nvSpPr>
        <p:spPr>
          <a:xfrm>
            <a:off x="4346416" y="2671949"/>
            <a:ext cx="1365662" cy="8360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Background </a:t>
            </a:r>
          </a:p>
        </p:txBody>
      </p:sp>
    </p:spTree>
    <p:extLst>
      <p:ext uri="{BB962C8B-B14F-4D97-AF65-F5344CB8AC3E}">
        <p14:creationId xmlns:p14="http://schemas.microsoft.com/office/powerpoint/2010/main" val="37885721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2 (2)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Kaggle notebook</a:t>
            </a:r>
          </a:p>
          <a:p>
            <a:r>
              <a:rPr lang="en-GB" sz="2000" dirty="0">
                <a:hlinkClick r:id="rId2"/>
              </a:rPr>
              <a:t>https://www.kaggle.com/menglugeo/gap-mixed</a:t>
            </a:r>
            <a:endParaRPr lang="en-GB" sz="2000" dirty="0"/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Python/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deep_learning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/CNN</a:t>
            </a: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063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F4D69-D8E3-224F-A083-01F3FA507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3472CE-164A-D240-9D34-978B684A01C9}"/>
              </a:ext>
            </a:extLst>
          </p:cNvPr>
          <p:cNvSpPr txBox="1"/>
          <p:nvPr/>
        </p:nvSpPr>
        <p:spPr>
          <a:xfrm>
            <a:off x="496196" y="985653"/>
            <a:ext cx="815160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Hands-on 3: </a:t>
            </a:r>
            <a:r>
              <a:rPr lang="en-GB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4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pPr algn="ctr"/>
            <a:endParaRPr lang="en-GB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From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R_scripts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process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    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You can find the three R markdown files corresponding to hyper-parameter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tunning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, cross-validation and mapping.  </a:t>
            </a:r>
          </a:p>
        </p:txBody>
      </p:sp>
    </p:spTree>
    <p:extLst>
      <p:ext uri="{BB962C8B-B14F-4D97-AF65-F5344CB8AC3E}">
        <p14:creationId xmlns:p14="http://schemas.microsoft.com/office/powerpoint/2010/main" val="32194098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6DBCE2-8A4E-474C-BD9C-7FAF3E26E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2" y="4256824"/>
            <a:ext cx="1221693" cy="16749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BAFD3-4A65-47A8-A0E2-E14AD0892BA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60130" y="6492875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4F2016-BBE0-4216-B1FF-8E45F3F1C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3262" y="4048097"/>
            <a:ext cx="1221693" cy="188362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EF872B7-99E9-7F41-A126-80BDCA8C2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10" y="1097930"/>
            <a:ext cx="8229600" cy="1143000"/>
          </a:xfrm>
        </p:spPr>
        <p:txBody>
          <a:bodyPr/>
          <a:lstStyle/>
          <a:p>
            <a:r>
              <a:rPr lang="en-GB" sz="3200" b="1" i="1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Congratulations!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5BFAE8-44AC-8749-AC6E-2CEBD7CE6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945" y="3709445"/>
            <a:ext cx="1837843" cy="24144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774D11F-9DBD-C54D-9C17-F05F37C27D59}"/>
              </a:ext>
            </a:extLst>
          </p:cNvPr>
          <p:cNvSpPr/>
          <p:nvPr/>
        </p:nvSpPr>
        <p:spPr>
          <a:xfrm>
            <a:off x="2245357" y="6099185"/>
            <a:ext cx="150724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Gaussian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processes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nl-NL" dirty="0">
                <a:latin typeface="Calibri" panose="020F0502020204030204" pitchFamily="34" charset="0"/>
                <a:cs typeface="Calibri" panose="020F0502020204030204" pitchFamily="34" charset="0"/>
              </a:rPr>
              <a:t> machine </a:t>
            </a:r>
            <a:r>
              <a:rPr lang="nl-NL" dirty="0" err="1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endParaRPr lang="nl-NL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63AB8A-0988-BC42-9C0D-5CB254E67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9240" y="3429000"/>
            <a:ext cx="2092451" cy="26155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E260D8-BD00-634A-8462-839A73350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0214" y="2992685"/>
            <a:ext cx="2346759" cy="3106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DD9EFD2-020C-9244-8709-BCCE4456F63E}"/>
              </a:ext>
            </a:extLst>
          </p:cNvPr>
          <p:cNvSpPr txBox="1"/>
          <p:nvPr/>
        </p:nvSpPr>
        <p:spPr>
          <a:xfrm>
            <a:off x="8227952" y="4830367"/>
            <a:ext cx="35269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Online 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courses:</a:t>
            </a:r>
          </a:p>
          <a:p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Standford</a:t>
            </a: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MIT</a:t>
            </a:r>
          </a:p>
          <a:p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Coursera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D841F3-5AF4-474E-BB10-92AA234FD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6795" y="2879790"/>
            <a:ext cx="2122934" cy="321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10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C7D0AF-F4A6-47BD-B1CF-66D023C7E0A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011592-B592-42A9-8B7F-987684DBC21C}"/>
              </a:ext>
            </a:extLst>
          </p:cNvPr>
          <p:cNvSpPr/>
          <p:nvPr/>
        </p:nvSpPr>
        <p:spPr>
          <a:xfrm>
            <a:off x="407099" y="1330269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000" dirty="0">
                <a:latin typeface="+mj-lt"/>
                <a:cs typeface="Calibri" panose="020F0502020204030204" pitchFamily="34" charset="0"/>
              </a:rPr>
              <a:t>Visualizing a tree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59643C-1995-4076-BFC9-4660BD6AD2FC}"/>
              </a:ext>
            </a:extLst>
          </p:cNvPr>
          <p:cNvSpPr/>
          <p:nvPr/>
        </p:nvSpPr>
        <p:spPr>
          <a:xfrm>
            <a:off x="7120426" y="1037882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nl-NL" dirty="0"/>
              <a:t>ROAD_M345: secondry </a:t>
            </a:r>
          </a:p>
          <a:p>
            <a:pPr fontAlgn="ctr"/>
            <a:r>
              <a:rPr lang="nl-NL" dirty="0"/>
              <a:t>and local roads</a:t>
            </a:r>
          </a:p>
          <a:p>
            <a:r>
              <a:rPr lang="nl-NL" dirty="0"/>
              <a:t>Pop_: population</a:t>
            </a:r>
          </a:p>
          <a:p>
            <a:pPr fontAlgn="ctr"/>
            <a:r>
              <a:rPr lang="nl-NL" dirty="0"/>
              <a:t>ROAD_2: primary roads</a:t>
            </a:r>
          </a:p>
          <a:p>
            <a:pPr fontAlgn="ctr"/>
            <a:r>
              <a:rPr lang="nl-NL" dirty="0"/>
              <a:t>ROAD_1: highway </a:t>
            </a:r>
          </a:p>
          <a:p>
            <a:pPr fontAlgn="ctr"/>
            <a:endParaRPr lang="nl-NL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824846-8E28-44B1-93F2-0B26E78CC733}"/>
              </a:ext>
            </a:extLst>
          </p:cNvPr>
          <p:cNvSpPr/>
          <p:nvPr/>
        </p:nvSpPr>
        <p:spPr>
          <a:xfrm flipH="1" flipV="1">
            <a:off x="1770076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E96789-AB60-4832-A66F-50A090C474CC}"/>
              </a:ext>
            </a:extLst>
          </p:cNvPr>
          <p:cNvSpPr/>
          <p:nvPr/>
        </p:nvSpPr>
        <p:spPr>
          <a:xfrm flipH="1" flipV="1">
            <a:off x="4194495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3E87FE-52D0-4F56-9B1A-E6F7DFFC884C}"/>
              </a:ext>
            </a:extLst>
          </p:cNvPr>
          <p:cNvSpPr/>
          <p:nvPr/>
        </p:nvSpPr>
        <p:spPr>
          <a:xfrm flipH="1" flipV="1">
            <a:off x="6539380" y="3624043"/>
            <a:ext cx="989901" cy="109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C7C982-AE38-4739-B55D-5BBA492234D8}"/>
              </a:ext>
            </a:extLst>
          </p:cNvPr>
          <p:cNvSpPr/>
          <p:nvPr/>
        </p:nvSpPr>
        <p:spPr>
          <a:xfrm>
            <a:off x="2665869" y="303741"/>
            <a:ext cx="381226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A closer look at the model </a:t>
            </a:r>
          </a:p>
          <a:p>
            <a:pPr algn="ctr">
              <a:buClr>
                <a:schemeClr val="dk1"/>
              </a:buClr>
            </a:pPr>
            <a:r>
              <a:rPr lang="nl-NL" sz="2400" dirty="0">
                <a:latin typeface="+mj-lt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E6839A-C43E-40EC-BF53-9653360C1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09" y="1864325"/>
            <a:ext cx="6537121" cy="43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98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CA88BC-1F57-4783-A4BA-92EB35711C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6DD4C5-D154-49BC-9375-CC8FB429A74D}"/>
              </a:ext>
            </a:extLst>
          </p:cNvPr>
          <p:cNvSpPr txBox="1">
            <a:spLocks/>
          </p:cNvSpPr>
          <p:nvPr/>
        </p:nvSpPr>
        <p:spPr>
          <a:xfrm>
            <a:off x="619125" y="945862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+mj-lt"/>
                <a:cs typeface="Calibri" panose="020F0502020204030204" pitchFamily="34" charset="0"/>
              </a:rPr>
              <a:t>Partial dependence</a:t>
            </a:r>
            <a:r>
              <a:rPr lang="en-US" sz="2400" dirty="0">
                <a:latin typeface="+mj-lt"/>
              </a:rPr>
              <a:t>.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A7A5E-B47B-4905-AE9C-C224B6C83976}"/>
              </a:ext>
            </a:extLst>
          </p:cNvPr>
          <p:cNvSpPr/>
          <p:nvPr/>
        </p:nvSpPr>
        <p:spPr>
          <a:xfrm>
            <a:off x="2152650" y="1552594"/>
            <a:ext cx="77152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-- Shows the relationship between the target and a feature.  </a:t>
            </a:r>
            <a:endParaRPr lang="nl-NL" sz="16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EBF05-8138-417A-AD81-11D5D63963FF}"/>
              </a:ext>
            </a:extLst>
          </p:cNvPr>
          <p:cNvSpPr/>
          <p:nvPr/>
        </p:nvSpPr>
        <p:spPr>
          <a:xfrm>
            <a:off x="876300" y="5288306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333333"/>
                </a:solidFill>
                <a:latin typeface="+mj-lt"/>
              </a:rPr>
              <a:t>Assumption:  the features in C are not correlated with the features in S</a:t>
            </a:r>
            <a:endParaRPr lang="nl-NL" sz="1800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DED340-AF0A-4964-9C72-932C75A9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847" y="2301841"/>
            <a:ext cx="6809076" cy="7936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B93B8C-52A4-4D8D-ADB4-8E5C9553C53D}"/>
              </a:ext>
            </a:extLst>
          </p:cNvPr>
          <p:cNvSpPr/>
          <p:nvPr/>
        </p:nvSpPr>
        <p:spPr>
          <a:xfrm>
            <a:off x="962025" y="3484512"/>
            <a:ext cx="75438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Xs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 : the features of the partial dependence function </a:t>
            </a:r>
          </a:p>
          <a:p>
            <a:r>
              <a:rPr lang="en-US" sz="1600" dirty="0" err="1">
                <a:solidFill>
                  <a:srgbClr val="333333"/>
                </a:solidFill>
                <a:latin typeface="+mj-lt"/>
              </a:rPr>
              <a:t>Xc</a:t>
            </a:r>
            <a:r>
              <a:rPr lang="en-US" sz="1600" dirty="0">
                <a:solidFill>
                  <a:srgbClr val="333333"/>
                </a:solidFill>
                <a:latin typeface="+mj-lt"/>
              </a:rPr>
              <a:t>:  the other features used in the machine learning model </a:t>
            </a:r>
          </a:p>
          <a:p>
            <a:endParaRPr lang="en-US" sz="1600" dirty="0">
              <a:solidFill>
                <a:srgbClr val="333333"/>
              </a:solidFill>
              <a:latin typeface="+mj-lt"/>
            </a:endParaRPr>
          </a:p>
          <a:p>
            <a:r>
              <a:rPr lang="en-US" sz="1600" dirty="0">
                <a:solidFill>
                  <a:srgbClr val="333333"/>
                </a:solidFill>
                <a:latin typeface="+mj-lt"/>
              </a:rPr>
              <a:t>Marginalizing the model output over the distribution of the features in set C,</a:t>
            </a:r>
            <a:endParaRPr lang="nl-NL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24403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A4956-EB3D-465C-9272-32D37E9FFA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7DA15-D7DC-4634-A444-E9740F6EF2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97" y="1408505"/>
            <a:ext cx="8905425" cy="436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9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F648B2-7277-4EF3-8CB5-05DA55A6C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1973"/>
            <a:ext cx="9144000" cy="5354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74CA00-7C76-4EEB-8D86-9FFA862DEBBD}"/>
              </a:ext>
            </a:extLst>
          </p:cNvPr>
          <p:cNvSpPr txBox="1"/>
          <p:nvPr/>
        </p:nvSpPr>
        <p:spPr>
          <a:xfrm>
            <a:off x="571500" y="628850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D8254FA-2B35-401D-90AE-678147EAD694}"/>
              </a:ext>
            </a:extLst>
          </p:cNvPr>
          <p:cNvCxnSpPr/>
          <p:nvPr/>
        </p:nvCxnSpPr>
        <p:spPr>
          <a:xfrm>
            <a:off x="790575" y="942975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C7BCB19-2F28-45EB-8C44-8B35647CCF46}"/>
              </a:ext>
            </a:extLst>
          </p:cNvPr>
          <p:cNvCxnSpPr/>
          <p:nvPr/>
        </p:nvCxnSpPr>
        <p:spPr>
          <a:xfrm>
            <a:off x="666750" y="942975"/>
            <a:ext cx="0" cy="5267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391D33-F836-4A39-A772-D3068B3A1FB3}"/>
              </a:ext>
            </a:extLst>
          </p:cNvPr>
          <p:cNvCxnSpPr>
            <a:cxnSpLocks/>
          </p:cNvCxnSpPr>
          <p:nvPr/>
        </p:nvCxnSpPr>
        <p:spPr>
          <a:xfrm flipV="1">
            <a:off x="4876800" y="2628901"/>
            <a:ext cx="0" cy="3659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D54419A-3CAC-4FE6-B144-16DF13D28D4B}"/>
              </a:ext>
            </a:extLst>
          </p:cNvPr>
          <p:cNvSpPr txBox="1"/>
          <p:nvPr/>
        </p:nvSpPr>
        <p:spPr>
          <a:xfrm>
            <a:off x="4591050" y="6289509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120000m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46D4B0-5457-4327-A155-B5EFABEB1B9C}"/>
              </a:ext>
            </a:extLst>
          </p:cNvPr>
          <p:cNvCxnSpPr>
            <a:cxnSpLocks/>
          </p:cNvCxnSpPr>
          <p:nvPr/>
        </p:nvCxnSpPr>
        <p:spPr>
          <a:xfrm flipV="1">
            <a:off x="8258175" y="4258177"/>
            <a:ext cx="0" cy="2030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DC470D8-1B8F-4F6C-8A0D-BC5059B8D809}"/>
              </a:ext>
            </a:extLst>
          </p:cNvPr>
          <p:cNvSpPr txBox="1"/>
          <p:nvPr/>
        </p:nvSpPr>
        <p:spPr>
          <a:xfrm>
            <a:off x="7915275" y="6288506"/>
            <a:ext cx="9334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</a:t>
            </a:r>
            <a:r>
              <a:rPr lang="nl-NL" dirty="0"/>
              <a:t>000m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2EBD44-5C85-483D-849F-BCF8AF3BD8D8}"/>
              </a:ext>
            </a:extLst>
          </p:cNvPr>
          <p:cNvSpPr txBox="1"/>
          <p:nvPr/>
        </p:nvSpPr>
        <p:spPr>
          <a:xfrm>
            <a:off x="857250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83DAB9-2F32-4A59-B017-CE206B6714D3}"/>
              </a:ext>
            </a:extLst>
          </p:cNvPr>
          <p:cNvSpPr txBox="1"/>
          <p:nvPr/>
        </p:nvSpPr>
        <p:spPr>
          <a:xfrm>
            <a:off x="4019550" y="414601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0A5BC7-7612-4203-AB9D-6E948D39BC17}"/>
              </a:ext>
            </a:extLst>
          </p:cNvPr>
          <p:cNvSpPr txBox="1"/>
          <p:nvPr/>
        </p:nvSpPr>
        <p:spPr>
          <a:xfrm>
            <a:off x="6724651" y="444196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5F5427-55C9-453E-9E3C-A9111194C376}"/>
              </a:ext>
            </a:extLst>
          </p:cNvPr>
          <p:cNvSpPr txBox="1"/>
          <p:nvPr/>
        </p:nvSpPr>
        <p:spPr>
          <a:xfrm rot="5400000">
            <a:off x="7783415" y="1761639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12DC55-B6C9-42EF-8DFB-9DECCECAFAC0}"/>
              </a:ext>
            </a:extLst>
          </p:cNvPr>
          <p:cNvSpPr txBox="1"/>
          <p:nvPr/>
        </p:nvSpPr>
        <p:spPr>
          <a:xfrm rot="5400000">
            <a:off x="7783415" y="3537048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03B106-76B8-4057-9A77-F08803099EC8}"/>
              </a:ext>
            </a:extLst>
          </p:cNvPr>
          <p:cNvSpPr txBox="1"/>
          <p:nvPr/>
        </p:nvSpPr>
        <p:spPr>
          <a:xfrm rot="5400000">
            <a:off x="7773890" y="523513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661D9A-1DBD-4D11-9704-E5C9BEF028C5}"/>
              </a:ext>
            </a:extLst>
          </p:cNvPr>
          <p:cNvSpPr txBox="1"/>
          <p:nvPr/>
        </p:nvSpPr>
        <p:spPr>
          <a:xfrm>
            <a:off x="4152900" y="1392307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3F524D-72E4-411B-8736-70A2CE1410F4}"/>
              </a:ext>
            </a:extLst>
          </p:cNvPr>
          <p:cNvSpPr txBox="1"/>
          <p:nvPr/>
        </p:nvSpPr>
        <p:spPr>
          <a:xfrm>
            <a:off x="6753225" y="3167716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FAF9FF-F168-45B3-BFB5-7CB4AE49D61F}"/>
              </a:ext>
            </a:extLst>
          </p:cNvPr>
          <p:cNvSpPr txBox="1"/>
          <p:nvPr/>
        </p:nvSpPr>
        <p:spPr>
          <a:xfrm>
            <a:off x="6667500" y="1574670"/>
            <a:ext cx="180975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Correlation:</a:t>
            </a:r>
          </a:p>
          <a:p>
            <a:r>
              <a:rPr lang="nl-NL" dirty="0"/>
              <a:t>0.16</a:t>
            </a:r>
          </a:p>
        </p:txBody>
      </p:sp>
    </p:spTree>
    <p:extLst>
      <p:ext uri="{BB962C8B-B14F-4D97-AF65-F5344CB8AC3E}">
        <p14:creationId xmlns:p14="http://schemas.microsoft.com/office/powerpoint/2010/main" val="40552870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248ADE6-FB99-4EA0-B69E-24F441C9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673" y="3389677"/>
            <a:ext cx="4301592" cy="26546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6848E-9A05-4A5C-AAEF-37E2E2D22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118" y="1012900"/>
            <a:ext cx="4007798" cy="2473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4692C4-30C4-4B8A-80C6-E0A98F9C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84" y="3348371"/>
            <a:ext cx="4007799" cy="2473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C89468-0755-42D7-9C66-B51D1C75D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224" y="955616"/>
            <a:ext cx="4007798" cy="247338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9B6DE-0ED5-471A-9BC3-72EA723E50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49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089DE60-89F7-439C-862E-2DD0C2A664D6}"/>
              </a:ext>
            </a:extLst>
          </p:cNvPr>
          <p:cNvSpPr txBox="1">
            <a:spLocks/>
          </p:cNvSpPr>
          <p:nvPr/>
        </p:nvSpPr>
        <p:spPr>
          <a:xfrm>
            <a:off x="1466850" y="659206"/>
            <a:ext cx="6248401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Linear regression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C55A91-5838-4B98-927A-8435F80BCD0C}"/>
              </a:ext>
            </a:extLst>
          </p:cNvPr>
          <p:cNvSpPr txBox="1"/>
          <p:nvPr/>
        </p:nvSpPr>
        <p:spPr>
          <a:xfrm>
            <a:off x="5706921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4991F-7D3F-48F0-B4C0-1FF36C8A09A8}"/>
              </a:ext>
            </a:extLst>
          </p:cNvPr>
          <p:cNvSpPr txBox="1"/>
          <p:nvPr/>
        </p:nvSpPr>
        <p:spPr>
          <a:xfrm>
            <a:off x="1205904" y="3234797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188A-4B76-43C5-A7EA-2572C6535C57}"/>
              </a:ext>
            </a:extLst>
          </p:cNvPr>
          <p:cNvSpPr txBox="1"/>
          <p:nvPr/>
        </p:nvSpPr>
        <p:spPr>
          <a:xfrm>
            <a:off x="1402563" y="560755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237524-C60E-4904-ACBE-6966C070399C}"/>
              </a:ext>
            </a:extLst>
          </p:cNvPr>
          <p:cNvSpPr txBox="1"/>
          <p:nvPr/>
        </p:nvSpPr>
        <p:spPr>
          <a:xfrm rot="16200000">
            <a:off x="3233008" y="441106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130C17-2C87-4477-9C42-1D9BF4197DBD}"/>
              </a:ext>
            </a:extLst>
          </p:cNvPr>
          <p:cNvSpPr txBox="1"/>
          <p:nvPr/>
        </p:nvSpPr>
        <p:spPr>
          <a:xfrm>
            <a:off x="5373546" y="5890486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D854E33-70CB-49F4-A2FA-04568CBBC45D}"/>
              </a:ext>
            </a:extLst>
          </p:cNvPr>
          <p:cNvCxnSpPr>
            <a:cxnSpLocks/>
          </p:cNvCxnSpPr>
          <p:nvPr/>
        </p:nvCxnSpPr>
        <p:spPr>
          <a:xfrm flipH="1">
            <a:off x="4677435" y="4091438"/>
            <a:ext cx="186471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02A5B2C-4979-4403-915A-59CBE9581DF0}"/>
              </a:ext>
            </a:extLst>
          </p:cNvPr>
          <p:cNvCxnSpPr>
            <a:cxnSpLocks/>
          </p:cNvCxnSpPr>
          <p:nvPr/>
        </p:nvCxnSpPr>
        <p:spPr>
          <a:xfrm>
            <a:off x="6542149" y="4091438"/>
            <a:ext cx="0" cy="151611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5119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CD4B9-793A-416F-B4C7-23B4638B8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07946"/>
            <a:ext cx="7886700" cy="994172"/>
          </a:xfrm>
        </p:spPr>
        <p:txBody>
          <a:bodyPr/>
          <a:lstStyle/>
          <a:p>
            <a:br>
              <a:rPr lang="en-US" sz="21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Predicting air pollution and analyzing the sources. </a:t>
            </a:r>
            <a:b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nl-NL"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/>
              <p:nvPr/>
            </p:nvSpPr>
            <p:spPr>
              <a:xfrm>
                <a:off x="2151777" y="2218704"/>
                <a:ext cx="5060738" cy="4982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0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1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2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+⋯+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𝛽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  <m:r>
                        <a:rPr lang="en-US" sz="2700" i="1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sz="2700" i="1" baseline="-2500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𝑛</m:t>
                      </m:r>
                    </m:oMath>
                  </m:oMathPara>
                </a14:m>
                <a:endParaRPr lang="nl-NL" sz="2700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5FE94-C5BF-4BE0-9146-68BCA01D56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035" y="1815272"/>
                <a:ext cx="6747651" cy="64018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nl-N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15E9DC3-26E9-4DBF-AC10-BD5AC6AF1FA4}"/>
              </a:ext>
            </a:extLst>
          </p:cNvPr>
          <p:cNvSpPr txBox="1"/>
          <p:nvPr/>
        </p:nvSpPr>
        <p:spPr>
          <a:xfrm>
            <a:off x="1502788" y="3033494"/>
            <a:ext cx="17341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Ground station measurements</a:t>
            </a: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384B75-8522-4917-98BF-6F2A95D40F4B}"/>
              </a:ext>
            </a:extLst>
          </p:cNvPr>
          <p:cNvSpPr txBox="1"/>
          <p:nvPr/>
        </p:nvSpPr>
        <p:spPr>
          <a:xfrm>
            <a:off x="6091456" y="3033494"/>
            <a:ext cx="15682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Geospatial predictors</a:t>
            </a:r>
          </a:p>
          <a:p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9CA2AD-6F8B-4FD9-BCF1-3EF8A4A2F84D}"/>
              </a:ext>
            </a:extLst>
          </p:cNvPr>
          <p:cNvCxnSpPr/>
          <p:nvPr/>
        </p:nvCxnSpPr>
        <p:spPr>
          <a:xfrm>
            <a:off x="2376182" y="2698846"/>
            <a:ext cx="0" cy="28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E7BB20-AE60-474C-8A16-71533306EB97}"/>
              </a:ext>
            </a:extLst>
          </p:cNvPr>
          <p:cNvCxnSpPr>
            <a:cxnSpLocks/>
          </p:cNvCxnSpPr>
          <p:nvPr/>
        </p:nvCxnSpPr>
        <p:spPr>
          <a:xfrm>
            <a:off x="6818153" y="2676298"/>
            <a:ext cx="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00A1B-E64A-42D1-BB83-30B096796386}"/>
              </a:ext>
            </a:extLst>
          </p:cNvPr>
          <p:cNvCxnSpPr>
            <a:cxnSpLocks/>
          </p:cNvCxnSpPr>
          <p:nvPr/>
        </p:nvCxnSpPr>
        <p:spPr>
          <a:xfrm>
            <a:off x="5123111" y="2668496"/>
            <a:ext cx="1657291" cy="313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61E0B51-9E33-459C-99D1-2FB61B2E9778}"/>
              </a:ext>
            </a:extLst>
          </p:cNvPr>
          <p:cNvCxnSpPr>
            <a:cxnSpLocks/>
          </p:cNvCxnSpPr>
          <p:nvPr/>
        </p:nvCxnSpPr>
        <p:spPr>
          <a:xfrm>
            <a:off x="4197642" y="2676298"/>
            <a:ext cx="2582760" cy="30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CBF10FD8-8C11-4194-AA0B-C24177109EA1}"/>
              </a:ext>
            </a:extLst>
          </p:cNvPr>
          <p:cNvSpPr/>
          <p:nvPr/>
        </p:nvSpPr>
        <p:spPr>
          <a:xfrm>
            <a:off x="3128632" y="1193153"/>
            <a:ext cx="3478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Land use regression (LUR) </a:t>
            </a:r>
            <a:endParaRPr lang="nl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675E7-D531-C44F-AE05-03DDA9B94CF7}"/>
              </a:ext>
            </a:extLst>
          </p:cNvPr>
          <p:cNvSpPr txBox="1"/>
          <p:nvPr/>
        </p:nvSpPr>
        <p:spPr>
          <a:xfrm>
            <a:off x="1502788" y="4550335"/>
            <a:ext cx="430237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Development: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Integrating spatiotemporal dependency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General Additive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Machine learning models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Hierarchical models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46402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72C14-D728-4054-8D05-EFBAD89F11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D12DA5-5EEC-41C7-8839-AD0EFBD1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53" y="1322055"/>
            <a:ext cx="8868894" cy="5137951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CF2DF870-2369-4A56-A77D-422058E96A6C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Random forest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6089ED-A6D3-4574-ACCE-E709BFD4B31D}"/>
              </a:ext>
            </a:extLst>
          </p:cNvPr>
          <p:cNvCxnSpPr/>
          <p:nvPr/>
        </p:nvCxnSpPr>
        <p:spPr>
          <a:xfrm>
            <a:off x="1114425" y="32861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41679A6-1754-415E-B599-F4BFEC00581D}"/>
              </a:ext>
            </a:extLst>
          </p:cNvPr>
          <p:cNvSpPr txBox="1"/>
          <p:nvPr/>
        </p:nvSpPr>
        <p:spPr>
          <a:xfrm>
            <a:off x="952500" y="2919266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40D85D-F27A-4BC5-8138-7F08B55AD811}"/>
              </a:ext>
            </a:extLst>
          </p:cNvPr>
          <p:cNvCxnSpPr/>
          <p:nvPr/>
        </p:nvCxnSpPr>
        <p:spPr>
          <a:xfrm>
            <a:off x="2771775" y="1533525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1270D11-7281-4E0C-8BC9-D732DE2512E8}"/>
              </a:ext>
            </a:extLst>
          </p:cNvPr>
          <p:cNvSpPr txBox="1"/>
          <p:nvPr/>
        </p:nvSpPr>
        <p:spPr>
          <a:xfrm>
            <a:off x="2390774" y="1165792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B6F630-0B00-4B03-AC9C-54D38ECE613B}"/>
              </a:ext>
            </a:extLst>
          </p:cNvPr>
          <p:cNvCxnSpPr/>
          <p:nvPr/>
        </p:nvCxnSpPr>
        <p:spPr>
          <a:xfrm>
            <a:off x="7820025" y="1543050"/>
            <a:ext cx="0" cy="1095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E1BC77E-A1BB-4797-9D44-46F07DB42DC9}"/>
              </a:ext>
            </a:extLst>
          </p:cNvPr>
          <p:cNvSpPr txBox="1"/>
          <p:nvPr/>
        </p:nvSpPr>
        <p:spPr>
          <a:xfrm>
            <a:off x="7486656" y="1228955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E5416B-5D36-4001-8C09-103A8336387E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7729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CAAC103-A96D-4A9D-A188-95FCD1531494}"/>
              </a:ext>
            </a:extLst>
          </p:cNvPr>
          <p:cNvCxnSpPr>
            <a:cxnSpLocks/>
          </p:cNvCxnSpPr>
          <p:nvPr/>
        </p:nvCxnSpPr>
        <p:spPr>
          <a:xfrm flipH="1">
            <a:off x="4943475" y="350420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3F955DB-426A-491D-B0A2-E645A6C39B64}"/>
              </a:ext>
            </a:extLst>
          </p:cNvPr>
          <p:cNvCxnSpPr>
            <a:cxnSpLocks/>
          </p:cNvCxnSpPr>
          <p:nvPr/>
        </p:nvCxnSpPr>
        <p:spPr>
          <a:xfrm>
            <a:off x="6991349" y="3504208"/>
            <a:ext cx="0" cy="82150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6C6CBE-B8F0-4B8D-9D4A-E6D94AEF9A5D}"/>
              </a:ext>
            </a:extLst>
          </p:cNvPr>
          <p:cNvCxnSpPr>
            <a:cxnSpLocks/>
          </p:cNvCxnSpPr>
          <p:nvPr/>
        </p:nvCxnSpPr>
        <p:spPr>
          <a:xfrm>
            <a:off x="2619374" y="5143868"/>
            <a:ext cx="0" cy="85824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803F23-ED68-4D35-9B63-3C184028E5BF}"/>
              </a:ext>
            </a:extLst>
          </p:cNvPr>
          <p:cNvCxnSpPr>
            <a:cxnSpLocks/>
          </p:cNvCxnSpPr>
          <p:nvPr/>
        </p:nvCxnSpPr>
        <p:spPr>
          <a:xfrm flipH="1">
            <a:off x="571500" y="5143868"/>
            <a:ext cx="2047874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3B2302C-19ED-4A05-80A7-288660D109E8}"/>
              </a:ext>
            </a:extLst>
          </p:cNvPr>
          <p:cNvSpPr txBox="1"/>
          <p:nvPr/>
        </p:nvSpPr>
        <p:spPr>
          <a:xfrm>
            <a:off x="457201" y="1218582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74A8A3-B965-492E-8AEE-C96F02E7FA6A}"/>
              </a:ext>
            </a:extLst>
          </p:cNvPr>
          <p:cNvSpPr txBox="1"/>
          <p:nvPr/>
        </p:nvSpPr>
        <p:spPr>
          <a:xfrm>
            <a:off x="4943475" y="120905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00A71A-9D4B-46F4-97F0-2FD0EC5AF878}"/>
              </a:ext>
            </a:extLst>
          </p:cNvPr>
          <p:cNvSpPr txBox="1"/>
          <p:nvPr/>
        </p:nvSpPr>
        <p:spPr>
          <a:xfrm>
            <a:off x="1911953" y="450271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B4009-CD5C-4EBC-9695-69CE349FA08C}"/>
              </a:ext>
            </a:extLst>
          </p:cNvPr>
          <p:cNvSpPr txBox="1"/>
          <p:nvPr/>
        </p:nvSpPr>
        <p:spPr>
          <a:xfrm>
            <a:off x="5845547" y="4537763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08099F0-519D-4D34-912A-C07B048A6AD6}"/>
              </a:ext>
            </a:extLst>
          </p:cNvPr>
          <p:cNvSpPr txBox="1"/>
          <p:nvPr/>
        </p:nvSpPr>
        <p:spPr>
          <a:xfrm rot="16200000">
            <a:off x="3623745" y="3556688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073ECEB-E46E-4579-9724-86F39EDCDEAF}"/>
              </a:ext>
            </a:extLst>
          </p:cNvPr>
          <p:cNvSpPr txBox="1"/>
          <p:nvPr/>
        </p:nvSpPr>
        <p:spPr>
          <a:xfrm>
            <a:off x="1638299" y="6204614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2417CD-CF82-44FB-AFAE-0997E9676232}"/>
              </a:ext>
            </a:extLst>
          </p:cNvPr>
          <p:cNvSpPr txBox="1"/>
          <p:nvPr/>
        </p:nvSpPr>
        <p:spPr>
          <a:xfrm rot="16200000">
            <a:off x="-780437" y="52641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24D8E9-A79F-4628-AD96-2C3C73543C96}"/>
              </a:ext>
            </a:extLst>
          </p:cNvPr>
          <p:cNvSpPr txBox="1"/>
          <p:nvPr/>
        </p:nvSpPr>
        <p:spPr>
          <a:xfrm>
            <a:off x="4459254" y="4905509"/>
            <a:ext cx="442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</a:t>
            </a:r>
            <a:endParaRPr lang="nl-NL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E4AC2A-C6A4-4A76-B65D-8E02554DACAA}"/>
              </a:ext>
            </a:extLst>
          </p:cNvPr>
          <p:cNvSpPr txBox="1"/>
          <p:nvPr/>
        </p:nvSpPr>
        <p:spPr>
          <a:xfrm>
            <a:off x="839295" y="6179826"/>
            <a:ext cx="7561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4000</a:t>
            </a:r>
            <a:endParaRPr lang="nl-NL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D3F003D-545C-4FFA-A122-FE88D5143F3D}"/>
              </a:ext>
            </a:extLst>
          </p:cNvPr>
          <p:cNvCxnSpPr>
            <a:cxnSpLocks/>
          </p:cNvCxnSpPr>
          <p:nvPr/>
        </p:nvCxnSpPr>
        <p:spPr>
          <a:xfrm>
            <a:off x="1214826" y="6002110"/>
            <a:ext cx="0" cy="1909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131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ED7CDF-5567-491C-9ADF-073E8346964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24905" y="6479238"/>
            <a:ext cx="2133599" cy="365125"/>
          </a:xfrm>
        </p:spPr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58FF4C-C5B4-40E6-9C69-858553875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1729035"/>
            <a:ext cx="8896350" cy="4626102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964F4DD3-1177-481F-9B09-875D60CA72A9}"/>
              </a:ext>
            </a:extLst>
          </p:cNvPr>
          <p:cNvSpPr txBox="1">
            <a:spLocks/>
          </p:cNvSpPr>
          <p:nvPr/>
        </p:nvSpPr>
        <p:spPr>
          <a:xfrm>
            <a:off x="669640" y="397994"/>
            <a:ext cx="7886700" cy="4702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Partial dependent plots: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stochastic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boosting</a:t>
            </a:r>
            <a:r>
              <a:rPr lang="nl-NL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520724-06B9-4EFC-8694-9778B233D2DD}"/>
              </a:ext>
            </a:extLst>
          </p:cNvPr>
          <p:cNvCxnSpPr>
            <a:cxnSpLocks/>
          </p:cNvCxnSpPr>
          <p:nvPr/>
        </p:nvCxnSpPr>
        <p:spPr>
          <a:xfrm>
            <a:off x="1114425" y="4293791"/>
            <a:ext cx="0" cy="1753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0B7342-E6DA-41C8-ACA0-20A6F7F55FA8}"/>
              </a:ext>
            </a:extLst>
          </p:cNvPr>
          <p:cNvSpPr txBox="1"/>
          <p:nvPr/>
        </p:nvSpPr>
        <p:spPr>
          <a:xfrm>
            <a:off x="942975" y="3950692"/>
            <a:ext cx="571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30m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2E8C835-A8F4-4394-AD20-F1FF33B7377D}"/>
              </a:ext>
            </a:extLst>
          </p:cNvPr>
          <p:cNvCxnSpPr>
            <a:cxnSpLocks/>
          </p:cNvCxnSpPr>
          <p:nvPr/>
        </p:nvCxnSpPr>
        <p:spPr>
          <a:xfrm>
            <a:off x="2771775" y="1972667"/>
            <a:ext cx="0" cy="177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8910100-53CD-482E-8EA0-5C09CCABA037}"/>
              </a:ext>
            </a:extLst>
          </p:cNvPr>
          <p:cNvSpPr txBox="1"/>
          <p:nvPr/>
        </p:nvSpPr>
        <p:spPr>
          <a:xfrm>
            <a:off x="2390774" y="1604934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12000</a:t>
            </a:r>
            <a:r>
              <a:rPr lang="nl-NL" dirty="0"/>
              <a:t>0m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21414B-6043-4946-9E7F-A1E8CCD78E64}"/>
              </a:ext>
            </a:extLst>
          </p:cNvPr>
          <p:cNvCxnSpPr>
            <a:cxnSpLocks/>
          </p:cNvCxnSpPr>
          <p:nvPr/>
        </p:nvCxnSpPr>
        <p:spPr>
          <a:xfrm>
            <a:off x="7972425" y="1972667"/>
            <a:ext cx="0" cy="1761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6DFE7E-8F69-44E1-A323-4F7F517557E5}"/>
              </a:ext>
            </a:extLst>
          </p:cNvPr>
          <p:cNvSpPr txBox="1"/>
          <p:nvPr/>
        </p:nvSpPr>
        <p:spPr>
          <a:xfrm>
            <a:off x="7696207" y="1602233"/>
            <a:ext cx="1200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altLang="zh-CN" dirty="0"/>
              <a:t>500</a:t>
            </a:r>
            <a:r>
              <a:rPr lang="nl-NL" dirty="0"/>
              <a:t>0m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D867C4F-2A81-4000-BF0F-E18A980D1A44}"/>
              </a:ext>
            </a:extLst>
          </p:cNvPr>
          <p:cNvCxnSpPr>
            <a:cxnSpLocks/>
          </p:cNvCxnSpPr>
          <p:nvPr/>
        </p:nvCxnSpPr>
        <p:spPr>
          <a:xfrm>
            <a:off x="7181850" y="4628158"/>
            <a:ext cx="0" cy="1419225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7622677-A07C-48E4-B49B-0FB41F4C4E8E}"/>
              </a:ext>
            </a:extLst>
          </p:cNvPr>
          <p:cNvCxnSpPr>
            <a:cxnSpLocks/>
          </p:cNvCxnSpPr>
          <p:nvPr/>
        </p:nvCxnSpPr>
        <p:spPr>
          <a:xfrm flipH="1">
            <a:off x="5010151" y="4628158"/>
            <a:ext cx="220027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E041E3E-506E-4625-8CC7-AFCD8419BED4}"/>
              </a:ext>
            </a:extLst>
          </p:cNvPr>
          <p:cNvSpPr txBox="1"/>
          <p:nvPr/>
        </p:nvSpPr>
        <p:spPr>
          <a:xfrm>
            <a:off x="428625" y="1575147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C01DBA-EAEA-4109-9157-F7B64F3DFAC8}"/>
              </a:ext>
            </a:extLst>
          </p:cNvPr>
          <p:cNvSpPr txBox="1"/>
          <p:nvPr/>
        </p:nvSpPr>
        <p:spPr>
          <a:xfrm>
            <a:off x="4919664" y="1573933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24AE96-8B4F-45D9-ABEB-039CAADB2447}"/>
              </a:ext>
            </a:extLst>
          </p:cNvPr>
          <p:cNvSpPr txBox="1"/>
          <p:nvPr/>
        </p:nvSpPr>
        <p:spPr>
          <a:xfrm>
            <a:off x="428624" y="6236570"/>
            <a:ext cx="19621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ROAD 2,  50m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6EC1288-250E-4EF4-BDB1-2973A6A078D2}"/>
              </a:ext>
            </a:extLst>
          </p:cNvPr>
          <p:cNvSpPr txBox="1"/>
          <p:nvPr/>
        </p:nvSpPr>
        <p:spPr>
          <a:xfrm>
            <a:off x="6429377" y="6236570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Population, 3km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2DD5F93-14EE-41A7-9929-C7D6B7A0BD2E}"/>
              </a:ext>
            </a:extLst>
          </p:cNvPr>
          <p:cNvSpPr txBox="1"/>
          <p:nvPr/>
        </p:nvSpPr>
        <p:spPr>
          <a:xfrm rot="16200000">
            <a:off x="3638551" y="4882281"/>
            <a:ext cx="19621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NL" dirty="0"/>
              <a:t>ROAD M345, 300m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2539968-DFDD-4217-BE99-7B730380C04A}"/>
              </a:ext>
            </a:extLst>
          </p:cNvPr>
          <p:cNvSpPr/>
          <p:nvPr/>
        </p:nvSpPr>
        <p:spPr>
          <a:xfrm rot="5400000">
            <a:off x="6786455" y="5919201"/>
            <a:ext cx="133561" cy="7143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303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88E31-040F-486C-AC11-F30E2FCB0C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7AEED371-0058-4991-8097-6BCD260FA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3" t="46066" r="49049" b="6330"/>
          <a:stretch/>
        </p:blipFill>
        <p:spPr bwMode="auto">
          <a:xfrm>
            <a:off x="5809786" y="2323226"/>
            <a:ext cx="2116478" cy="1813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1EF06B-DAE2-4993-A9EE-575A50A84591}"/>
              </a:ext>
            </a:extLst>
          </p:cNvPr>
          <p:cNvSpPr/>
          <p:nvPr/>
        </p:nvSpPr>
        <p:spPr>
          <a:xfrm>
            <a:off x="1986308" y="4695797"/>
            <a:ext cx="21194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/>
              <a:t>http://rpubs.com/menglu/473973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7EB3A8FD-517F-4D19-AA29-4CAA07C71637}"/>
              </a:ext>
            </a:extLst>
          </p:cNvPr>
          <p:cNvSpPr txBox="1">
            <a:spLocks/>
          </p:cNvSpPr>
          <p:nvPr/>
        </p:nvSpPr>
        <p:spPr>
          <a:xfrm>
            <a:off x="1482954" y="1242441"/>
            <a:ext cx="5915025" cy="352723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Random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Forest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nl-NL" sz="2800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nl-NL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distances</a:t>
            </a:r>
            <a:endParaRPr lang="nl-NL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CCF55-DD5E-410B-A9B3-0E8A3E4D8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" y="2393104"/>
            <a:ext cx="2740780" cy="1832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2D2A65-562C-4CB2-A99D-BD86D2424A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248"/>
          <a:stretch/>
        </p:blipFill>
        <p:spPr>
          <a:xfrm>
            <a:off x="2706482" y="2347724"/>
            <a:ext cx="2798634" cy="172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304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880947" y="747133"/>
          <a:ext cx="7504770" cy="5397190"/>
        </p:xfrm>
        <a:graphic>
          <a:graphicData uri="http://schemas.openxmlformats.org/drawingml/2006/table">
            <a:tbl>
              <a:tblPr firstRow="1" firstCol="1" bandRow="1"/>
              <a:tblGrid>
                <a:gridCol w="2503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01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Road 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length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 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Industrial area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https://www.openstreetmap.org/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Population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http://www.integrated-assessment.eu/eu/index.html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6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Elevation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2"/>
                        </a:rPr>
                        <a:t>https://www2.jpl.nasa.gov/srtm/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Wind speed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3511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Temperature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nl-NL" sz="1600" u="sng">
                          <a:solidFill>
                            <a:srgbClr val="0563C1"/>
                          </a:solidFill>
                          <a:effectLst/>
                          <a:latin typeface="Calibri" charset="0"/>
                          <a:ea typeface="DengXian" charset="-122"/>
                          <a:cs typeface="Times New Roman" charset="0"/>
                          <a:hlinkClick r:id="rId3"/>
                        </a:rPr>
                        <a:t>https://confluence.ecmwf.int/pages/viewpage.action?pageId=74764925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 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TROPOMI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http://www.tropomi.nl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994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NO2 Surface product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fizz.phys.dal.ca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/~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atmos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martin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/?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page_id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=232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3084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</a:t>
                      </a:r>
                      <a:endParaRPr lang="en-US" sz="140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https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://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mirador.gsfc.nasa.gov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cgi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-bin/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mirador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/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presentNavigation.pl?tree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project&amp;dataset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=OMNO2d.003&amp;project=</a:t>
                      </a:r>
                      <a:r>
                        <a:rPr lang="nl-NL" sz="1400" dirty="0" err="1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OMI&amp;dataGroup</a:t>
                      </a:r>
                      <a:r>
                        <a:rPr lang="nl-NL" sz="1400" dirty="0">
                          <a:effectLst/>
                          <a:latin typeface="Calibri" charset="0"/>
                          <a:ea typeface="DengXian" charset="-122"/>
                          <a:cs typeface="Times New Roman" charset="0"/>
                        </a:rPr>
                        <a:t>=L3_V003&amp;version=003&amp;CGISESSID=57642d429543194f1007d9b91bfab0ae</a:t>
                      </a:r>
                      <a:endParaRPr lang="en-US" sz="1400" dirty="0">
                        <a:effectLst/>
                        <a:latin typeface="Calibri" charset="0"/>
                        <a:ea typeface="DengXian" charset="-122"/>
                        <a:cs typeface="Times New Roman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5042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3F08F-A81D-43AA-AB5A-67D475911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Remote sensing measurements: </a:t>
            </a:r>
            <a:b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OMI (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Ozone Monitoring Instrument)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26BB05-1F90-48D9-A611-AC0F9FECC4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4B444-2569-4B20-88E4-DA4D6AE658BC}"/>
              </a:ext>
            </a:extLst>
          </p:cNvPr>
          <p:cNvSpPr/>
          <p:nvPr/>
        </p:nvSpPr>
        <p:spPr>
          <a:xfrm>
            <a:off x="5669176" y="3112678"/>
            <a:ext cx="20297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latin typeface="+mj-lt"/>
              </a:rPr>
              <a:t>At nadir 13 km × 24 km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EF559C-C90A-4B1D-8F91-6936D3202BB0}"/>
              </a:ext>
            </a:extLst>
          </p:cNvPr>
          <p:cNvSpPr/>
          <p:nvPr/>
        </p:nvSpPr>
        <p:spPr>
          <a:xfrm>
            <a:off x="3525633" y="5181111"/>
            <a:ext cx="197041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050" dirty="0">
                <a:solidFill>
                  <a:schemeClr val="bg2">
                    <a:lumMod val="75000"/>
                  </a:schemeClr>
                </a:solidFill>
                <a:latin typeface="+mj-lt"/>
              </a:rPr>
              <a:t>Zoom in mode 13 km× 12 km 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896D9-461F-421C-BDAA-6C49B908C04D}"/>
              </a:ext>
            </a:extLst>
          </p:cNvPr>
          <p:cNvSpPr/>
          <p:nvPr/>
        </p:nvSpPr>
        <p:spPr>
          <a:xfrm>
            <a:off x="1740913" y="5429073"/>
            <a:ext cx="15359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dirty="0">
                <a:latin typeface="+mj-lt"/>
              </a:rPr>
              <a:t>Daily global coverage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211663-EBDB-41FD-A5E2-F708382551DC}"/>
              </a:ext>
            </a:extLst>
          </p:cNvPr>
          <p:cNvSpPr/>
          <p:nvPr/>
        </p:nvSpPr>
        <p:spPr>
          <a:xfrm>
            <a:off x="1409381" y="4922493"/>
            <a:ext cx="398378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altLang="zh-CN" sz="1200" dirty="0">
                <a:latin typeface="+mj-lt"/>
              </a:rPr>
              <a:t>Spectral bands: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ultraviolet and visible (</a:t>
            </a:r>
            <a:r>
              <a:rPr lang="nl-NL" sz="1200" dirty="0">
                <a:latin typeface="+mj-lt"/>
              </a:rPr>
              <a:t>270 to 500 nm) </a:t>
            </a:r>
            <a:r>
              <a:rPr lang="en-US" sz="1200" dirty="0">
                <a:solidFill>
                  <a:srgbClr val="031E31"/>
                </a:solidFill>
                <a:latin typeface="+mj-lt"/>
              </a:rPr>
              <a:t> </a:t>
            </a:r>
            <a:r>
              <a:rPr lang="nl-NL" sz="1200" dirty="0">
                <a:latin typeface="Verdana" panose="020B0604030504040204" pitchFamily="34" charset="0"/>
              </a:rPr>
              <a:t> </a:t>
            </a:r>
            <a:endParaRPr lang="nl-NL" sz="1200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425B61B-4297-46D9-9CCC-72C1F78E706B}"/>
              </a:ext>
            </a:extLst>
          </p:cNvPr>
          <p:cNvGraphicFramePr>
            <a:graphicFrameLocks noGrp="1"/>
          </p:cNvGraphicFramePr>
          <p:nvPr/>
        </p:nvGraphicFramePr>
        <p:xfrm>
          <a:off x="5669176" y="2125266"/>
          <a:ext cx="2020578" cy="559118"/>
        </p:xfrm>
        <a:graphic>
          <a:graphicData uri="http://schemas.openxmlformats.org/drawingml/2006/table">
            <a:tbl>
              <a:tblPr/>
              <a:tblGrid>
                <a:gridCol w="1213991">
                  <a:extLst>
                    <a:ext uri="{9D8B030D-6E8A-4147-A177-3AD203B41FA5}">
                      <a16:colId xmlns:a16="http://schemas.microsoft.com/office/drawing/2014/main" val="2648844063"/>
                    </a:ext>
                  </a:extLst>
                </a:gridCol>
                <a:gridCol w="806587">
                  <a:extLst>
                    <a:ext uri="{9D8B030D-6E8A-4147-A177-3AD203B41FA5}">
                      <a16:colId xmlns:a16="http://schemas.microsoft.com/office/drawing/2014/main" val="248086493"/>
                    </a:ext>
                  </a:extLst>
                </a:gridCol>
              </a:tblGrid>
              <a:tr h="391478"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Date of Launch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nl-NL" sz="16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15 July 2004</a:t>
                      </a:r>
                    </a:p>
                  </a:txBody>
                  <a:tcPr marL="35719" marR="35719" marT="35719" marB="3571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1423385"/>
                  </a:ext>
                </a:extLst>
              </a:tr>
            </a:tbl>
          </a:graphicData>
        </a:graphic>
      </p:graphicFrame>
      <p:pic>
        <p:nvPicPr>
          <p:cNvPr id="7172" name="Picture 4" descr="OMI NO2 columns">
            <a:extLst>
              <a:ext uri="{FF2B5EF4-FFF2-40B4-BE49-F238E27FC236}">
                <a16:creationId xmlns:a16="http://schemas.microsoft.com/office/drawing/2014/main" id="{ADB1264A-697D-445C-BFD9-690DCE1F1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96" y="1469392"/>
            <a:ext cx="4613080" cy="34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782EF8F4-3BD5-45E2-A0F9-7D72A5ECC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53377"/>
            <a:ext cx="48090" cy="207749"/>
          </a:xfrm>
          <a:prstGeom prst="rect">
            <a:avLst/>
          </a:prstGeom>
          <a:solidFill>
            <a:srgbClr val="E4E4E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/>
            <a:r>
              <a:rPr lang="nl-NL" altLang="nl-NL" sz="1350" dirty="0"/>
              <a:t>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87C6EB-AEFE-4C17-A785-65594EB38E7C}"/>
              </a:ext>
            </a:extLst>
          </p:cNvPr>
          <p:cNvSpPr/>
          <p:nvPr/>
        </p:nvSpPr>
        <p:spPr>
          <a:xfrm>
            <a:off x="5586762" y="4001149"/>
            <a:ext cx="35114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31E31"/>
                </a:solidFill>
                <a:latin typeface="+mj-lt"/>
              </a:rPr>
              <a:t> NO2, SO2, </a:t>
            </a:r>
            <a:r>
              <a:rPr lang="en-US" dirty="0" err="1">
                <a:solidFill>
                  <a:srgbClr val="031E31"/>
                </a:solidFill>
                <a:latin typeface="+mj-lt"/>
              </a:rPr>
              <a:t>BrO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, OCIO, O3 (36 km</a:t>
            </a:r>
            <a:r>
              <a:rPr lang="nl-NL" dirty="0"/>
              <a:t> × </a:t>
            </a:r>
            <a:r>
              <a:rPr lang="en-US" dirty="0">
                <a:solidFill>
                  <a:srgbClr val="031E31"/>
                </a:solidFill>
                <a:latin typeface="+mj-lt"/>
              </a:rPr>
              <a:t>48 km)</a:t>
            </a:r>
          </a:p>
        </p:txBody>
      </p:sp>
    </p:spTree>
    <p:extLst>
      <p:ext uri="{BB962C8B-B14F-4D97-AF65-F5344CB8AC3E}">
        <p14:creationId xmlns:p14="http://schemas.microsoft.com/office/powerpoint/2010/main" val="2418517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E0FA3D-DBC1-4717-AFC3-012D6EB74AF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737796" y="5668556"/>
            <a:ext cx="1600199" cy="273844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B3F23E-7EF3-4065-B90C-882BD23EF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49"/>
          <a:stretch/>
        </p:blipFill>
        <p:spPr>
          <a:xfrm>
            <a:off x="133814" y="2138631"/>
            <a:ext cx="3342788" cy="324117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10C12D9-DBF1-4798-9908-A0634CDCCE28}"/>
              </a:ext>
            </a:extLst>
          </p:cNvPr>
          <p:cNvSpPr txBox="1">
            <a:spLocks/>
          </p:cNvSpPr>
          <p:nvPr/>
        </p:nvSpPr>
        <p:spPr>
          <a:xfrm>
            <a:off x="1485900" y="1026937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E2952-EE5A-4F73-A4DD-81BFAE187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4220" y="2293010"/>
            <a:ext cx="5355966" cy="228527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403912" y="6089750"/>
            <a:ext cx="1923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+mj-lt"/>
              </a:rPr>
              <a:t>Feb 2018 to Jan 2019</a:t>
            </a:r>
            <a:endParaRPr lang="nl-NL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40198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54604-6A7F-3147-97AE-B0F96F3D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8183C-D1E2-AF45-8F2D-F1A5FC6C17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CD67C-D768-E642-B887-438BAB162F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5F22-EC32-3B49-9E7F-88B0F8BC7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613"/>
            <a:ext cx="9144000" cy="463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3824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9995BC-8863-0342-B79F-426EE20F76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06CE74-B381-1C47-80FD-600C9C82C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196" y="882980"/>
            <a:ext cx="5030207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709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446-EA04-6540-A505-22917E801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34A99-9D56-844C-A3F3-FA3D17679C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8F881-AFBA-9F49-8F87-85E1EE4F92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95877-8F05-6E41-ABA0-87870A314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0246"/>
            <a:ext cx="9144000" cy="42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412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412116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B7436-4025-B040-982B-E3FABA8E49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718763-FA44-274F-895D-375960A6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4" y="504091"/>
            <a:ext cx="8063258" cy="5269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5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8B2F30D-9259-A347-9398-04A22A6B7304}"/>
              </a:ext>
            </a:extLst>
          </p:cNvPr>
          <p:cNvSpPr/>
          <p:nvPr/>
        </p:nvSpPr>
        <p:spPr>
          <a:xfrm>
            <a:off x="3353422" y="1192179"/>
            <a:ext cx="28616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Geospatial</a:t>
            </a:r>
            <a:r>
              <a:rPr lang="nl-NL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nl-NL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predictors</a:t>
            </a:r>
            <a:endParaRPr lang="en-NL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26EA1-EC29-3745-87C7-85E0C99B1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23" y="1913711"/>
            <a:ext cx="2952750" cy="1653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51689A-B979-8540-8A74-29B80290C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814" y="1913711"/>
            <a:ext cx="2363967" cy="2363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BA91F-30BD-B14A-83CA-8F09DA45E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5" y="1913711"/>
            <a:ext cx="2952750" cy="1552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2869B0-C9EC-744A-AD51-256BD64A9F8F}"/>
              </a:ext>
            </a:extLst>
          </p:cNvPr>
          <p:cNvSpPr txBox="1"/>
          <p:nvPr/>
        </p:nvSpPr>
        <p:spPr>
          <a:xfrm>
            <a:off x="282963" y="3525521"/>
            <a:ext cx="25020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R</a:t>
            </a:r>
            <a:r>
              <a:rPr lang="en-NL" sz="1050" dirty="0"/>
              <a:t>oad and industrial area from </a:t>
            </a:r>
            <a:r>
              <a:rPr lang="en-GB" sz="1050" dirty="0"/>
              <a:t>OpenStreetMap  (vector)</a:t>
            </a:r>
          </a:p>
          <a:p>
            <a:r>
              <a:rPr lang="en-GB" sz="1050" dirty="0"/>
              <a:t> 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7114E3-F518-9E4D-A5EC-58E55510D967}"/>
              </a:ext>
            </a:extLst>
          </p:cNvPr>
          <p:cNvSpPr txBox="1"/>
          <p:nvPr/>
        </p:nvSpPr>
        <p:spPr>
          <a:xfrm>
            <a:off x="3457623" y="3572087"/>
            <a:ext cx="290136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Earth nightlight (500 m),</a:t>
            </a:r>
            <a:r>
              <a:rPr lang="zh-CN" altLang="en-US" sz="1050" dirty="0"/>
              <a:t> </a:t>
            </a:r>
            <a:r>
              <a:rPr lang="en-GB" altLang="zh-CN" sz="1050" dirty="0"/>
              <a:t>VIIRS (visible infrared imaging radiometer suite)</a:t>
            </a:r>
            <a:endParaRPr lang="en-GB" sz="105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2A66AA-77F8-F142-BBEF-69358C612587}"/>
              </a:ext>
            </a:extLst>
          </p:cNvPr>
          <p:cNvSpPr txBox="1"/>
          <p:nvPr/>
        </p:nvSpPr>
        <p:spPr>
          <a:xfrm>
            <a:off x="6633814" y="4327070"/>
            <a:ext cx="250205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Population (250 m)</a:t>
            </a:r>
          </a:p>
          <a:p>
            <a:r>
              <a:rPr lang="en-GB" sz="1050" dirty="0"/>
              <a:t>Human settlement layers</a:t>
            </a:r>
            <a:endParaRPr lang="en-NL" sz="1050" dirty="0"/>
          </a:p>
          <a:p>
            <a:r>
              <a:rPr lang="en-NL" sz="1050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AE6D7C-AE58-0E40-AC75-52534614ACE5}"/>
              </a:ext>
            </a:extLst>
          </p:cNvPr>
          <p:cNvSpPr txBox="1"/>
          <p:nvPr/>
        </p:nvSpPr>
        <p:spPr>
          <a:xfrm>
            <a:off x="14583" y="6122641"/>
            <a:ext cx="3316022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Wind speed and temperature </a:t>
            </a:r>
          </a:p>
          <a:p>
            <a:r>
              <a:rPr lang="en-GB" sz="1050" dirty="0"/>
              <a:t>ECMWF (European Centre for Medium-Range Weather Forecasts) climate reanalysis </a:t>
            </a:r>
            <a:endParaRPr lang="en-NL" sz="1050" dirty="0"/>
          </a:p>
          <a:p>
            <a:r>
              <a:rPr lang="en-GB" sz="1050" dirty="0"/>
              <a:t>ERA5-land</a:t>
            </a:r>
          </a:p>
          <a:p>
            <a:endParaRPr lang="en-NL" sz="10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4444529-333C-6D49-8E99-9F00D8B82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813" y="4836967"/>
            <a:ext cx="2363967" cy="13361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B554F7E-A4BE-8641-83AB-01A1DB6C2BCB}"/>
              </a:ext>
            </a:extLst>
          </p:cNvPr>
          <p:cNvSpPr txBox="1"/>
          <p:nvPr/>
        </p:nvSpPr>
        <p:spPr>
          <a:xfrm>
            <a:off x="6537760" y="6318848"/>
            <a:ext cx="56425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Elevation: SRTM (90 m)</a:t>
            </a:r>
            <a:endParaRPr lang="en-NL" sz="105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1A3D83-413A-BC45-BB46-5B641B424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91" y="4060349"/>
            <a:ext cx="2678153" cy="20086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0356D3-AD33-4944-8DE1-CD64FBA28B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4029" y="4370046"/>
            <a:ext cx="2954956" cy="17525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1FAF7E-B07B-CF4A-8DD8-69729EE94167}"/>
              </a:ext>
            </a:extLst>
          </p:cNvPr>
          <p:cNvSpPr txBox="1"/>
          <p:nvPr/>
        </p:nvSpPr>
        <p:spPr>
          <a:xfrm>
            <a:off x="3404029" y="6144337"/>
            <a:ext cx="33160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Solar radiation</a:t>
            </a:r>
          </a:p>
          <a:p>
            <a:r>
              <a:rPr lang="en-NL" sz="1050" dirty="0"/>
              <a:t>Numerical model (Solargis)</a:t>
            </a:r>
          </a:p>
        </p:txBody>
      </p:sp>
    </p:spTree>
    <p:extLst>
      <p:ext uri="{BB962C8B-B14F-4D97-AF65-F5344CB8AC3E}">
        <p14:creationId xmlns:p14="http://schemas.microsoft.com/office/powerpoint/2010/main" val="8314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B3FE2-816A-E249-BA7A-0DFC37F7E1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A4CE1-C818-EC43-89E9-AB4A7138A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0" y="1630969"/>
            <a:ext cx="5850845" cy="38065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499781C-0B9B-7543-A855-912A6B9BB092}"/>
              </a:ext>
            </a:extLst>
          </p:cNvPr>
          <p:cNvSpPr txBox="1">
            <a:spLocks/>
          </p:cNvSpPr>
          <p:nvPr/>
        </p:nvSpPr>
        <p:spPr>
          <a:xfrm>
            <a:off x="1447799" y="436351"/>
            <a:ext cx="6172200" cy="857250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Tropomi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 Sentinel 5p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TROPOspheric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Monitoring Instrument)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AF0A1C-6EBD-594D-B0DE-06220BE1C7F7}"/>
              </a:ext>
            </a:extLst>
          </p:cNvPr>
          <p:cNvSpPr/>
          <p:nvPr/>
        </p:nvSpPr>
        <p:spPr>
          <a:xfrm>
            <a:off x="2492463" y="5642998"/>
            <a:ext cx="4159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031E31"/>
                </a:solidFill>
                <a:latin typeface="+mj-lt"/>
              </a:rPr>
              <a:t>Measurements: NO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3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 (7km</a:t>
            </a:r>
            <a:r>
              <a:rPr lang="en-US" sz="1050" dirty="0">
                <a:solidFill>
                  <a:srgbClr val="031E31"/>
                </a:solidFill>
              </a:rPr>
              <a:t> 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× 28km), SO</a:t>
            </a:r>
            <a:r>
              <a:rPr lang="en-US" sz="1050" baseline="-25000" dirty="0">
                <a:solidFill>
                  <a:srgbClr val="031E31"/>
                </a:solidFill>
                <a:latin typeface="+mj-lt"/>
              </a:rPr>
              <a:t>2</a:t>
            </a:r>
            <a:r>
              <a:rPr lang="en-US" sz="1050" dirty="0">
                <a:solidFill>
                  <a:srgbClr val="031E31"/>
                </a:solidFill>
                <a:latin typeface="+mj-lt"/>
              </a:rPr>
              <a:t>, methane and CO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8216EF-B8E8-E64D-A7CF-74704C57E98E}"/>
              </a:ext>
            </a:extLst>
          </p:cNvPr>
          <p:cNvSpPr/>
          <p:nvPr/>
        </p:nvSpPr>
        <p:spPr>
          <a:xfrm>
            <a:off x="282352" y="1630969"/>
            <a:ext cx="21387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Launched Oct. 2017, 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Resolution (NO2)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2018-2019: 7  km 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Since Oct. 2019: 5.5 km</a:t>
            </a:r>
            <a:endParaRPr lang="nl-NL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2" descr="http://www.tropomi.nl/wp-content/uploads/2013/11/precursor5.jpg">
            <a:extLst>
              <a:ext uri="{FF2B5EF4-FFF2-40B4-BE49-F238E27FC236}">
                <a16:creationId xmlns:a16="http://schemas.microsoft.com/office/drawing/2014/main" id="{E4CE38BA-AEF4-2149-9A41-F7BD66BBA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91" y="4159984"/>
            <a:ext cx="2202488" cy="123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8628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0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|151.6|345"/>
</p:tagLst>
</file>

<file path=ppt/theme/theme1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50453</TotalTime>
  <Words>2018</Words>
  <Application>Microsoft Macintosh PowerPoint</Application>
  <PresentationFormat>On-screen Show (4:3)</PresentationFormat>
  <Paragraphs>487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Cambria Math</vt:lpstr>
      <vt:lpstr>Courier New</vt:lpstr>
      <vt:lpstr>Verdana</vt:lpstr>
      <vt:lpstr>Larissa</vt:lpstr>
      <vt:lpstr>  Statistical methods in global NO2 mapping    </vt:lpstr>
      <vt:lpstr> 1. Introduction to NO2 mapping and data   hands-on 1 (10 mins): “getting ready” install packages, visualize data, data exploration: paired correlations, spatial dependence and scatterplot  2. Machine learning methods ensemble trees,  deep convolutional neural networks  hands-on 2 + break (45 mins): “machine learning methods.” R + Python (Kaggle)     3. Modelling process in practice  hands-on 3 (15 mins): “modelling process” hyper-parameter optimization, bootstrapping-based cross-validation, mapping and compare spatial patterns of different predictions            </vt:lpstr>
      <vt:lpstr>Introduction and data</vt:lpstr>
      <vt:lpstr>NO2 mapping  </vt:lpstr>
      <vt:lpstr>  Predicting air pollution and analyzing the sources.  </vt:lpstr>
      <vt:lpstr>PowerPoint Presentation</vt:lpstr>
      <vt:lpstr>PowerPoint Presentation</vt:lpstr>
      <vt:lpstr>PowerPoint Presentation</vt:lpstr>
      <vt:lpstr>PowerPoint Presentation</vt:lpstr>
      <vt:lpstr>Surface concentration product based on remote sensing and GEOS-CHEM (2012)</vt:lpstr>
      <vt:lpstr>PowerPoint Presentation</vt:lpstr>
      <vt:lpstr>PowerPoint Presentation</vt:lpstr>
      <vt:lpstr>Machine learning   </vt:lpstr>
      <vt:lpstr>Statistical learning  --Statistical modelling and uncertainty </vt:lpstr>
      <vt:lpstr>PowerPoint Presentation</vt:lpstr>
      <vt:lpstr>Ensemble trees </vt:lpstr>
      <vt:lpstr>Random forest</vt:lpstr>
      <vt:lpstr>PowerPoint Presentation</vt:lpstr>
      <vt:lpstr>Random forest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 overfitting: Post-processing  </vt:lpstr>
      <vt:lpstr>PowerPoint Presentation</vt:lpstr>
      <vt:lpstr>PowerPoint Presentation</vt:lpstr>
      <vt:lpstr>PowerPoint Presentation</vt:lpstr>
      <vt:lpstr>PowerPoint Presentation</vt:lpstr>
      <vt:lpstr> Deep learning: a neuron</vt:lpstr>
      <vt:lpstr> Deep learning: neural networks</vt:lpstr>
      <vt:lpstr> Learning: optimizing the cost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Congratulations!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Remote sensing measurements:  OMI (Ozone Monitoring Instrument)</vt:lpstr>
      <vt:lpstr>PowerPoint Presentation</vt:lpstr>
      <vt:lpstr>PowerPoint Presentation</vt:lpstr>
      <vt:lpstr>PowerPoint Presentation</vt:lpstr>
      <vt:lpstr>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Spatiotemporal Change Modelling from Multidimensional Arrays</dc:title>
  <dc:creator>meng lu</dc:creator>
  <cp:lastModifiedBy>meng lu</cp:lastModifiedBy>
  <cp:revision>542</cp:revision>
  <cp:lastPrinted>2019-09-03T21:54:25Z</cp:lastPrinted>
  <dcterms:modified xsi:type="dcterms:W3CDTF">2020-08-07T14:17:37Z</dcterms:modified>
</cp:coreProperties>
</file>